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412" r:id="rId3"/>
    <p:sldId id="413" r:id="rId4"/>
    <p:sldId id="414" r:id="rId5"/>
    <p:sldId id="415" r:id="rId6"/>
    <p:sldId id="416" r:id="rId7"/>
    <p:sldId id="417" r:id="rId8"/>
    <p:sldId id="418" r:id="rId9"/>
    <p:sldId id="419" r:id="rId10"/>
    <p:sldId id="394" r:id="rId11"/>
    <p:sldId id="424" r:id="rId12"/>
  </p:sldIdLst>
  <p:sldSz cx="9144000" cy="6858000" type="screen4x3"/>
  <p:notesSz cx="6797675" cy="992663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FFCC"/>
    <a:srgbClr val="D7FFAF"/>
    <a:srgbClr val="CCFF99"/>
    <a:srgbClr val="FFFF99"/>
    <a:srgbClr val="0000FF"/>
    <a:srgbClr val="FFFFCC"/>
    <a:srgbClr val="FF7575"/>
    <a:srgbClr val="FFFFFF"/>
    <a:srgbClr val="003366"/>
  </p:clrMru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62" autoAdjust="0"/>
    <p:restoredTop sz="98664" autoAdjust="0"/>
  </p:normalViewPr>
  <p:slideViewPr>
    <p:cSldViewPr>
      <p:cViewPr>
        <p:scale>
          <a:sx n="75" d="100"/>
          <a:sy n="75" d="100"/>
        </p:scale>
        <p:origin x="-894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2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AC1017-FB09-4703-980B-EDF0DFBD7B12}" type="datetimeFigureOut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21BC1E-4788-4890-B5C0-E39A9F684A7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D524AA-93B5-4355-A592-CC4FF1E5E08F}" type="datetimeFigureOut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1426BE9-98D3-411A-B61A-F98D21E92A1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EEAD8D-7CC6-434D-BECE-3A59FE055EF3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918373-1C6E-408D-8347-AE12F389CC2E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DDF49-6074-4572-9FF9-37B8FC0F6C25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DDF49-6074-4572-9FF9-37B8FC0F6C25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DDF49-6074-4572-9FF9-37B8FC0F6C25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th-T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DDF49-6074-4572-9FF9-37B8FC0F6C25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DDF49-6074-4572-9FF9-37B8FC0F6C25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3B9D67-CFC5-4406-8883-50971270C454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F5337-E487-4B1A-9B66-095DDB86C3B5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8112-E073-4709-B1FA-795883495B26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C351A-A17C-449D-ACA9-7F559D83FCE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C7070-92EE-4204-9A27-7F2AD1AF99AB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F774C-BB87-4FE3-B8BA-938A114497C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AFBCC-6869-44DF-A83A-F031205C8DBD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C88A-4605-41DD-ACAC-6D384AAD5CF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76" y="274638"/>
            <a:ext cx="6858048" cy="725470"/>
          </a:xfrm>
          <a:gradFill>
            <a:gsLst>
              <a:gs pos="0">
                <a:srgbClr val="002060"/>
              </a:gs>
              <a:gs pos="39999">
                <a:srgbClr val="0000FF"/>
              </a:gs>
              <a:gs pos="70000">
                <a:srgbClr val="0033CC"/>
              </a:gs>
              <a:gs pos="88000">
                <a:srgbClr val="0066FF"/>
              </a:gs>
              <a:gs pos="100000">
                <a:schemeClr val="bg1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4000" b="1">
                <a:latin typeface="Browallia New" pitchFamily="34" charset="-34"/>
                <a:cs typeface="Browallia New" pitchFamily="34" charset="-34"/>
              </a:defRPr>
            </a:lvl1pPr>
            <a:lvl3pPr>
              <a:defRPr lang="th-TH" sz="3200" b="1" kern="1200" dirty="0" smtClean="0">
                <a:solidFill>
                  <a:schemeClr val="bg1"/>
                </a:solidFill>
                <a:latin typeface="Browallia New" pitchFamily="34" charset="-34"/>
                <a:ea typeface="+mj-ea"/>
                <a:cs typeface="Browallia New" pitchFamily="34" charset="-34"/>
              </a:defRPr>
            </a:lvl3pPr>
          </a:lstStyle>
          <a:p>
            <a:pPr lvl="2"/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0C668-DA60-4B3C-BCDD-D5944CD705B0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Browallia New" pitchFamily="34" charset="-34"/>
                <a:cs typeface="Browallia New" pitchFamily="34" charset="-34"/>
              </a:defRPr>
            </a:lvl1pPr>
          </a:lstStyle>
          <a:p>
            <a:pPr>
              <a:defRPr/>
            </a:pPr>
            <a:fld id="{5075667C-C32B-4BE6-A63F-B9AD8B18F9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7DB86-D3F3-4318-B8FD-BDF0DE1E06E1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B9C40-8F1E-4684-860E-6BBD6B2529A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C54F0-57FB-4FAA-860F-229900B61D46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353C7-CBC5-419E-835D-577F02333E3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4B43-9D33-4416-9EF5-4EA745820891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6ABEF-78F7-4450-90CF-A8078B7765C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51527-64A1-43C5-8C0F-0443553DC810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0A037-E246-419B-AC8C-3B85765CE11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9042F-1CE5-41EB-8F3D-CD8DBABB887F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32101-25B2-4486-B862-4E145F58ED1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37E12-14A6-4DEF-AD91-EA97A239D7E2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5DCA6-FAC2-41EF-BAA0-BDB07E9BB74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F42CE-CAC7-4221-9A8D-AD4261772BEA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23D99-9FDE-4451-AFC6-0D16ACE9605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352C2C-A41D-4A6F-9368-4B7C7297E94A}" type="datetime1">
              <a:rPr lang="th-TH"/>
              <a:pPr>
                <a:defRPr/>
              </a:pPr>
              <a:t>23/02/54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B58BAF-684D-4117-9FFE-74464073D7F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0" y="6511925"/>
            <a:ext cx="2357438" cy="32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i="1" dirty="0">
                <a:latin typeface="BrowalliaUPC" pitchFamily="34" charset="-34"/>
                <a:cs typeface="BrowalliaUPC" pitchFamily="34" charset="-34"/>
              </a:rPr>
              <a:t>MSI </a:t>
            </a:r>
            <a:r>
              <a:rPr lang="th-TH" sz="1100" b="1" i="1" dirty="0">
                <a:latin typeface="BrowalliaUPC" pitchFamily="34" charset="-34"/>
                <a:cs typeface="BrowalliaUPC" pitchFamily="34" charset="-34"/>
              </a:rPr>
              <a:t>สงวนสิทธิ์ให้เฉพาะ </a:t>
            </a:r>
            <a:r>
              <a:rPr lang="th-TH" sz="1100" b="1" i="1" dirty="0" smtClean="0">
                <a:latin typeface="BrowalliaUPC" pitchFamily="34" charset="-34"/>
                <a:cs typeface="BrowalliaUPC" pitchFamily="34" charset="-34"/>
              </a:rPr>
              <a:t>สบน. </a:t>
            </a:r>
            <a:r>
              <a:rPr lang="th-TH" sz="1100" b="1" i="1" dirty="0">
                <a:latin typeface="BrowalliaUPC" pitchFamily="34" charset="-34"/>
                <a:cs typeface="BrowalliaUPC" pitchFamily="34" charset="-34"/>
              </a:rPr>
              <a:t>เป็นผู้ใช้เท่านั้น</a:t>
            </a:r>
          </a:p>
        </p:txBody>
      </p:sp>
      <p:pic>
        <p:nvPicPr>
          <p:cNvPr id="11" name="Picture 10" descr="nonpic_big.jpg"/>
          <p:cNvPicPr>
            <a:picLocks noChangeAspect="1"/>
          </p:cNvPicPr>
          <p:nvPr userDrawn="1"/>
        </p:nvPicPr>
        <p:blipFill>
          <a:blip r:embed="rId13" cstate="print"/>
          <a:srcRect l="17390" t="10868" r="13044" b="13044"/>
          <a:stretch>
            <a:fillRect/>
          </a:stretch>
        </p:blipFill>
        <p:spPr>
          <a:xfrm>
            <a:off x="71406" y="-24"/>
            <a:ext cx="1143008" cy="1000132"/>
          </a:xfrm>
          <a:prstGeom prst="rect">
            <a:avLst/>
          </a:prstGeom>
        </p:spPr>
      </p:pic>
      <p:pic>
        <p:nvPicPr>
          <p:cNvPr id="10" name="Picture 9" descr="msi_04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8388425" y="260649"/>
            <a:ext cx="576063" cy="5760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emf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hyperlink" Target="http://www.ssosurin.com/pic/logo1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17.emf"/><Relationship Id="rId9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jpeg"/><Relationship Id="rId3" Type="http://schemas.openxmlformats.org/officeDocument/2006/relationships/image" Target="../media/image17.emf"/><Relationship Id="rId7" Type="http://schemas.openxmlformats.org/officeDocument/2006/relationships/image" Target="../media/image44.jpeg"/><Relationship Id="rId12" Type="http://schemas.openxmlformats.org/officeDocument/2006/relationships/image" Target="../media/image4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png"/><Relationship Id="rId14" Type="http://schemas.openxmlformats.org/officeDocument/2006/relationships/image" Target="../media/image5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jpeg"/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Picture 21" descr="D:\Picture\hands%20in%20the%20midd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837591"/>
            <a:ext cx="1431040" cy="756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Rectangle 22"/>
          <p:cNvSpPr/>
          <p:nvPr/>
        </p:nvSpPr>
        <p:spPr>
          <a:xfrm>
            <a:off x="0" y="0"/>
            <a:ext cx="9144000" cy="2489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2" name="Text Box 13"/>
          <p:cNvSpPr txBox="1">
            <a:spLocks noChangeArrowheads="1"/>
          </p:cNvSpPr>
          <p:nvPr/>
        </p:nvSpPr>
        <p:spPr bwMode="auto">
          <a:xfrm>
            <a:off x="2500298" y="5857892"/>
            <a:ext cx="5166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บริษัท แมเนจเมนท์ โซลูชั่นส์ อินเตอร์เนชั่นแนล จำกัด</a:t>
            </a:r>
          </a:p>
        </p:txBody>
      </p:sp>
      <p:pic>
        <p:nvPicPr>
          <p:cNvPr id="2053" name="Picture 14" descr="msi_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5" y="5857892"/>
            <a:ext cx="428628" cy="432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3542" y="2980335"/>
            <a:ext cx="3360373" cy="1331649"/>
          </a:xfrm>
          <a:prstGeom prst="rect">
            <a:avLst/>
          </a:prstGeom>
          <a:noFill/>
        </p:spPr>
        <p:txBody>
          <a:bodyPr lIns="99569" tIns="49785" rIns="99569" bIns="49785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defTabSz="9956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ln w="50800"/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MSI</a:t>
            </a:r>
            <a:endParaRPr lang="th-TH" sz="8000" b="1" dirty="0">
              <a:ln w="50800"/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2055" name="AutoShape 42" descr="data:image/jpg;base64,/9j/4AAQSkZJRgABAQAAAQABAAD/2wBDAAkGBwgHBgkIBwgKCgkLDRYPDQwMDRsUFRAWIB0iIiAdHx8kKDQsJCYxJx8fLT0tMTU3Ojo6Iys/RD84QzQ5Ojf/2wBDAQoKCg0MDRoPDxo3JR8lNzc3Nzc3Nzc3Nzc3Nzc3Nzc3Nzc3Nzc3Nzc3Nzc3Nzc3Nzc3Nzc3Nzc3Nzc3Nzc3Nzf/wAARCACRAQEDASIAAhEBAxEB/8QAHAABAAEFAQEAAAAAAAAAAAAAAAcBAgUGCAME/8QATBAAAQMDAgMFAwYHDgUFAAAAAQIDBAAFEQYhBxIxE0FRYXEUIoEIMnSRobEVFiM3UnOyFyQzNDU2QmJygrPB0eE4g5LD8EVTVJPT/8QAGgEBAAMBAQEAAAAAAAAAAAAAAAECBAMFBv/EACsRAQACAgEDAgQGAwAAAAAAAAABAgMRBBIhMQVBExRRcSIjM2GBkULh8P/aAAwDAQACEQMRAD8AnGlKUClKUClKUClKUClKUClKUClKUClKUClKUClKUClKUClKUClKUClKUClKUClKUClKUClUzVCsAZO3nQXUr5EXKGtfIiVHUvpgOpJ++vp5xjJ6Y61G4TNbR5hdSvj/AAnCDnZmXH7TOOXtU5+rNfSlYUAUkEHvBpExJNbV8wvpVhcSkZUQPU1VK0qGUkEeINShdSqEgdTVAtJ2BBPhmgupVpVyjKsAV4JuENTnZplMFf6IdTn6s0iJkfTSreaqFYHX7aC+lW8wPTFUKwkEqwAPOgvpXmh5tzPItKseBzV4NBWlU5hTO29BWlUzTNBWlU5qpz460F1Kt5vGrXHkNDK1JSPFRxQ8+HpSvBMthR5UvNk+AWK9Ofv7qJmJjyvpXz+2x+fk7drm/R5xmvVLiVDKSCOuxoTEx5hfSvJTyErCFKSFHoCdzXrRBSlKC09DURcRH7pMmPtR58gMtOKSWAcIVjpnAzn12qXT0NQdqe7FnVt0ZckyVpTIUlLSCQB5Vn5E6q9j0THF887jeoata5qm5IQ9lsjvIA39OnWtsmXO4zrYYLdzlI2ylJcJ5vIkDp5Vr18SxK5XWAG5QGRhXMtQ8Dtj668bVc3GsNyFJ93oHHcAfCsUTNfD6u1Yv+pHePDzZmvwpRalNKDiRnCUnGP/ADvre7FqCUxHQYshYZA99C3E8p8sHetPuBbuTaUtLR2iDhJZQQEjxJUelYy3SlsyeV1DLi0bJUtRKT6eNTW018KZcdctfh5Y2mm339u4lJAAWCAtrvJ8QTsRWxwHmXgOzUObG/KoEj6qhhm4NllPtc5KBj3EMDlOe4DzHdtWb0tq0MPCHdJb7SNksrU22hJHirvBrXjzdXaXzfP9Jti3kxRuI8x9El3ESQntG+d1ISSUAb9M7bfZWOgXNl9ZS4tAUMFScY7P+0TsD5dRV8G6Nc7jIblOFJBLjxKQc9+Vbd3dmsJqMpffU9bm2HJKVALQnPJvjJXkpBOOm+a0PEfVrXSqtT27kgXiRFkJGUpS8pTSz+itPh5j7agWZGuum5yoN6iusLSrICj7qx+kk9FDzqdbRqOO+lcZoSlFolKwEtshJ9Sf868dTWiFq+3uRFusKDZJaU0kuvtq78HoCfjnvrVg5NsU6mOysxtH9s1hckR/ZW7o7HQr3QlTu4HkT0+Fa7ebpdGZHtMh9yWwT/DKdUrB8DvtXyXKyXPTUhKJzGGSohEhJHIvyKvHxT19a9fbS6wsuMqBWMEKeJ5vD3elepTovHVTTlMTDM2rWM1nsfYpqm1K6toUok/3RkV7325367oK3p/bkJ/i63OVPwScb+X21oL6kxXSqGtfYL6kDlI8gaydsuvIpIU4yAnP8KSs48vOpitN+I2TDLWO8uwZCkhpLLo2WtSuy5CO47g58q3i2a1ugcT2cx2Ugj3W1IylXorP+dRddA1KYDrbf5VGwXlICh5jGSa8bdcuzcHbrdTtjHPyD4Y3qL0padWg1Loe3aqiynkMOJLUhQz2TicKPiE+JrNoujQIAeS0s9EKUCf9PqrnZNyTJOFPR2hnKFFtxxQPccjbPnWyaU1+9a3hbrxIQ02VZbkGKk8ye7ONwc4/2rzeRxZx/ir4dK232lNapi3WFusF10JSTypSQfhtv6V4Q7n2rgDnapz1BGOTp84k7delY+JdW3iHOa4PlSQR7qUJHrsMV53VpycyXUQkoV7pPbSEozg7hRSVD7Kxr6ZK4Ouy2QxAmyQ6VDLkdtKwkZ7ydh09aj7UzmoLEVuS3VyI+2JQcJGSdk4HzT61lrZd4j85yM4/OS4gZTDeWlho7Z93pzgeOazZkxpTDiJS7Z2ZOHWWvyynAM+6fPy3ql6dUeWzicuePPiJhotv1o+CUqmSFOdeVCvdSD0yVHH1VZcbm9LS6tVyUhwpPuqk86R8ANq+PWWjjb5IlafUrldJ5oTi/fySTlIG/L6kY+7XrXOdJxzpZUnYhASMnzJzWTJF6eX0vDvxeRO8Uat9GWi6ifjSORS3GwN0lnDi1jxya2SJqt+ShcfswuOE+92zpCj8B/nWrSHWJkUNuKxISSEPpkFagfDHTHlWronPRpKm5TZyTykqVj4ECqVtb2lpzYsM/qV/lvV1mBpS/Z5bb7aDzKY7bf8A3Ar3t2sEtI5G3FNYyAorS0kDyxua163XdauVrlioaHQNxQteOmBnH3ivgvMdcOQiVHc5CfnJWpCnFDx5RkCoi1t7iU3x06dWrtIunX1Tr9AcamzHlB8LcCmypsjyXkjFS0Olc+6CuiHdTWhtMl95apASpCyQlI36AYH310EOlbMEzNe75r1iIjLXU9tFKUru8hQ9DUEap0bfbxrC6vwLc/2apJKXCkJSvz3O/rU8VTaqXpF41LTxeTbj2m1Y3KEF8MtTRoqVNeyPFQ99lt3kUn+8RvWMRw81RIeShNr9nUDgOKdSEjz67/GugsjOKZrl8tRuj1vla1Op/hDn7lN89gHNdIzkkkZQrm5Ejfbpg1ipPDLVR9xLEZYHRQfAA9B3VPGaE1Py+OfZWvrPLjtvaE7bw01YMrdctzK0jAC1lXN9Q2rF3XQ+p4z6i/aDLyMc7Kg4g/DOfrroDO2apzCk8akpp61yaz31MIU0vovWDDqXOzaajObFmernCR6Dceg28a3iZp668iW/yMxrb8mFllI/ugbjyzW6E0BFda06YefmzTlt1aiPsjeboq4z1tyENsx5LZyla8KCQP6KUY5Qk+e/f1rNR9O3TsFh99rB2EdtZS2fEnAB+vNbdmmas4tCu2kJd3jiPcmGX20ghDaVANIz5dc+e3XpWiI4KXkSnHI0+Ew0FHsku8y1Y8yBU8UFXpe2Od1kc5XHhPrBrmSI7MwA7ONSB49yVYr57dwg1fKLbnYMQ0K69u8OYb94Gd66Vz/5iq12nlXmEaQBcODepIzZXFlQ5mBnkS4pCj6BQxmtXVw21cXOVVhl83coKRgnxJ5sV1PSrRzMmtT3NOe7dwh1YuKpyS7DacAHKyp45V6kAgGsJd+G2r4qyldkW+hO4VGWHMj1zn7K6fpT5zJ4k0gvh5btfQQmM/Z3F29R5QqW4ELaH9XJJKR+iR6Vu0i136K8eyjNrbKgokIDiAeuQnOc/wC1b9Sstp3O1tocv9nlXaWt1y2TC6vH5bsMKbx/7fu4T0G+M1nNNWG/KhLauDbkdSchDrbqUqcTtjPu5B8akbr1FVqDaPnbZcGwqMLU9yLThQQpPKo56qXgqV16ZA61p994e3i4uIXboRQ8hPKHX1BOd+h7sbk/YPGpwyM1Wo6Y8Jre1Z6q9pQueEt7TBSRPhGVy+8hPOkZ8ArG/wBQrXZPDDVnacpgNuHPzkyElJ9TkV0VTNcvgU9noT6ryZjVp2gm1cHL640pU6ZDiq6oQkqWSfPGwFeVw4a6siocYjMsSGTnCmHQknbzwfhU90qZw0lFPVORT3j+kAaD0BqWJq22zpVvcjxozoccU6pIGB3AA5Jqfx0pSr1r0xpkzZpy23MFKUqziodgaiS88Y/wBq25We52kvRoz/Ih6O5hfLjvSrYnfxFS4a0bVPC3TGoZUidJZfjzXjzOSGHSCT4kHKfsoNVuHHq1tPpRbrNMkNf0lvOpaI9AAqpA0XrC16wtiptsK0rbPK8w4AFtHzxsQe4j/auftW2zROm4L9vt8yVe7yocvtKFhDEcg+A+ccbYyR6dK2z5OUCX7Zd55CkxOySz5Lczn7B99BL791LsC6ORQpDsPnRlYGCpKc5HlvXy3W6SWLNb3mnHEyJJQkBtkOFainJGCQB399Vk6fkOPTPZ7kpiPMUVOs9glWSRg4UdxsKrfoEn2K3swGlvIjPIUUBSQSEjbJJ8cV2r0bhivOXpt/3us05PmyJsiNcHXu0Q2lYZejJbIB25sgnPQ15T58l6HJu0Oa7HYjlbbjBZQvmKFEEpyds+te1oMuXfZM9+C9FR7MhnDuMlQUScYO4361a7pt5aX4yLm4iC+6pxcfsUk+8cqHN13NTPTFu/7KxGWcca3Pn9vs9tRXCREixBFcdD7y9g2ylxSgE5OxIxXjpq5SZkmQ1KfdWtCErSh2Mlo8pJwoYJznB2NfZd7Im5+yhchbSGSoKCRutJGCM93rV1usrFumLejHlaUwhlLQT83lJOc53zzVHVj6Ne6/Rm+Nv/ABfJ+NLXZqf9gmmIlfIZPKnl2OCcZzjPlX33K6GEtttuFLlLcSpQDCRsBjqSQB1r5zYQbPJt/tH8M6tztOTpzL5sYz8Ky/LkY8sbiq2mm+0L0rmmJ6pY12/xG7Im7FLhYUBhOAFZJxjrjrV1pvCbmtaBFkMFCQrLgSUqznopJIPSvNmzrYsaLazJAUgYDq2QofOz807eVedjsItkl19yQl1xxIThthLSQAc9E7E+dT+XqfqiJz9dd+Nd/u1nVvFe1aVvzlpmW+c862hKytrkwQoA7ZIraNJ6mtuq7Qm5Wpai0VFC0ODC21jBKVDffBB2PfWg8ZdBx7jAkXy2wpUm8rW03yskqHINj7g8hUWWm18RbOytm0RL7EaWrmWhhK0gq6Z28sVyanVWRQHIyKjTgudUqZun42G5FYW32HtxV0wc4z8KksUFaUpQKUpQKUpQc/cV+IN9f1S/p+wSHY7Ed1LP72yHXne8ZG/U4AHhWuKZ4pJ+cNTJ9S6K2Pipw9vzWrXr9p6K/JZkuB7Mfdxl0Yzt16jIIrV5tg4jX4oRPh3qUGgVoEgqwnHhk9ftoPYMcVM/weqPqeqceEybyjR7Q1EmaJ/buc3tnN2nLnb52+Kg9lvikw0htr8Y0tpAAHv7Cumbd2nsMftubtOyRz83XOBnPnmg+mlKUClKUClKUCsdqLbT9zI/+I7+wayNY7Uf83rn9Ed/YNBy/wAKbBA1LrKNbrqlxcYtrcUlCynm5RnBI3x6Y9akniHr+5aAvbVh09AtjcBuKhxCFsK90kn9FQHd4VpXAT84kb6M9+zX0fKC/n8n6E196qCZ5OuLZZ9LW673+U2y9KiodDLaTzOKKQSEJyTjJ79h41FN0473pc1ZtVugsxM+4mQlTi/UlKgPhj41puldIag1tMT7KhxbCAltcyQo9m2kDAGT1wOiRn4Cpy03wk0zZ4RRcIqbpKUPyj8kHH91IOAPrPnQaxojjS/cbuxbtRQo7aZLgabkxuZIQSQAFJJO2T1z8KkDiDrJjRdlTOcjmS886GmWQrl5lYJyTvgACuctfwY1p1/coluaTHjsSQGm0ZwjZJ2+JqV/lFQJD+n7bMaQosxpKw6R/R5kjBPxT186DUl8ddU5PLCtIBPTsXDj49pUkcINc3XWjdzVdWYjfspbCPZ21Jzzc2c5UfCoS01qmxWm1iLc9Jw7m+FqUZDrhBIPQfCpV4PaxstzvEq223TzFnW612nMwoqDnL3HbbY7UH08WuI150beoUK1sQXG343aqMhtSiDzEbYUNtqzTmr7inhQNVBuN7eYwd5ORXZ55sdObOMedRp8o7+dFq+g/wDcVW1Pf8Ow+gJ/xBQXcN+JV61Qi+GexBQYEIvtdi0tOVb/ADsrORt5VpX7uuqif4naP/oc/wD0r7fk5NIeul9adQlbbkRCVJUMhQKiCDW4a3h8O9GQg5PsEF6UtOWYjSPfc8z+iPM/bQfNw74wfjDc2bRe4jUaW+eVl9gkNrV+iUkkgnu3NbfxL1JN0tpN+625DK5DbjaQl5JUnCjg7Ag/bXNenmn7trOGbRAU2tc1LqI8fKg0kKBO53wBnc1PfHf83U39ez+1QU4Q64umtG7ku7NRGzFU2G/Z21JzzZznKj4CtWicW9QPa8RYVxrd7KbkYpUGV8/J2hTnPPjOPKrvk1fxe+/22vuVUe2zB4vtEEEG+ncfrjQdX189xfVGt8l9sAraaWtIPTIBNfRXxXv+R530dz9k0EScOOK1/wBT6uh2m4R7ciO8hxSlMtLSr3UFQwSsjqB3V68TeKN90pqldrtzFvWwlhtwF9palZUN9wsfdUfcD/zk2z9W9/hKr6OPf5wXfojP3GglXX+ubrpzRtmvMFmIqTN7PtUvNqUgczfMcAKBG/max1m4kXmdwxvOpnWIImwnw22hLSw2QSgbjnz/AEj3jurE8ZfzX6Z/5H+DX3cB7fEuugLjCuDCJEZyaedpY2VgII+0Cg0/93XVQI/edox+ocH/AHKkzhnxNY1k4uBMjJiXNtHOEoVlDyR1Kc7gjwPj1rW+JDvD7SjLkNnT8CXdVpIDDaSOyyNlLUDt6dfStG4JRJj/ABBgPxWXFMMdoX1pHuoSUKG58yRQS7xd1vdNFxbY7amorhlOOJWJDalYCQkjGFDxNZfhnqWbqnSjV1uKGUSFPOIKWEFKcJOBsST9taF8pT+TrF+ue/ZTWvMWqdP4GMy7fJko9ilvLfYaWQl5sqAVzAdeXY792aDoaNJYlMh6M8280SQFtqCknBwdx4EEfCoa4icV7/prV860wI9uXHY5ORTzKyrdAJyQsd58K+L5PWpy2/K01KcISvMiLk7Aj56R6jB+B8ala66M05dZT0642eLIkuD33VpPMrAwN8+AFBp/DLiv+NdxTaLrDbjT1IUtpxkns3eUZIwdwcZPU9DUo1yZw4HZ8SrOhHupE7AA8Mmush0FBWlKUCsdqP8Am9c/ojv7BrI18N9aW9ZLg00grccjOIQkdVEpIAoOcOAn5xI30Z79mvf5Qf8AP5P0Fr71VluDejtR2XW7Ey6WiTGjJYdSXXEgAEp2769uNekNQ3zWQl2m0yZUcRG0do2kEcwKsjr5igl/RKEI0fZUoSlKfYWThIwN0Cs3WK0ow7F0zao8htTbzUNpDiFdUqCQCDWVoOT+Kn5zLx9KT+ympp4y6vnaVs0ZFvaYUuctbalvo5wgAA7JOxJz37VG/EPRGprlr25z4FllvxXZCVNuoSMKHKnz8qlviho1WstPCNHWlqbGcLsdS+ijggpPgD4+QoIU4fcOZ+t3l3OXIRFtpcPaPICedxWdwlI2HXqRjwzXQ+mdOWnTMH2SzxW2GzjnV1W4fFSupNc0ucO9dwnFtItE3AVuWHAUq89jVBofXuf5Iuv/AFH/AFoNn+UY62vVluQhaVKbg4UEndJ51HettkAj5Oyc7fvBP7YqPdOcJdVXq4p/C0V2BG5h2z8hQKyP6ozkn7Km7Xtldc4cz7NZ4y3ViOhlhlG5ISU4H1Cgi/5Nv8tXr6M3+1Wl66aXP4m3SMt4jtbiWudXvcoKgB8B4VJfAnS98sN1urt4tkiIh1hCWy6AOYhWcdaxfFfhje5GpJN5sMX22PMUHHG2yAtpeADseoOM5HiaCWtG6RtGkoPs1rZ/KKA7aQvBcdPiT4eXStc48rQOHkpJUnmU+yEjO596oVOh9e4x+Cbr/wBR/wBauZ4da5nOoadtEzrsqQsBKfPJNBvHyfIzsqzalYjyFxXXghtEhIyW1FKsKAPeOtRHOQ/Zr9IbYkK9ohSlJQ+n3TzIURzDw3Ga6k4baOb0ZYBDLgdmPK7WU6OhXjGE+QG3nuds4EORtC6k/dHE6RYpK7eq7KdW4pKSgtlwkk79MUGb0NxscSW4Wrkcyfmie0ncf20Dr6j6j1qXpE+HdNPyZUCU1IjuRnCl1tYKSOU1G2ueC0KeHJmlimFJxkxF/wACs/1T1Qfs9Ki8cPtcR1LZRZZ6U8xCg2ocp8eh3oPs4IbcSbZ+re/wlV9HHv8AOC79Ea+41uvBnhzdbJdVXy/MiMpLSm48dRCl5VsVHHTbIx358t8Pxk0dqK9a1dmWq0SZUZUdtIcbSCCQNx1oMhxk/Nfpn/kf4NZT5PxI0JciDgiW5gj+wmq8UtO3i7cPrBAt1ufkS4/Zds0gDKMNYOfjtWT4H2O5WTSsuJeYTsV1ctSg26MFSSlIz99BA+i7MjVOsIlsmSXG0SnVFx0HmUcAqO57zjrXVVhsdt0/b24NojIjx0b4HVR8VHqT61z5qvhRqe13l9VmhuTYinCph6OQFJHXBGcgjOPPFYcaH16f/SLr8VH/AFoJF+UotJhWJAUOftXjgHfHKmti4GtIf4bNMvJC23H30rSeigTgioitvC/Wl2moalW96OnICn5i8JQM+pJ9BXR+lbHG01YYlpiEqbjowVkYK1E5Uo48STQcxaggTOHuvVIjEhUN9L8Vatu0bJynPljKT8a6gs95iXmxRrtGWBHkM9qCo45fEH0OR8K0TjfoyRqS2RJ9pjLfuMRXJ2TYGXG1Hf6jv8TUOp0FrgN9kLJcg2duQdAD8cUFnDghziXZ1IypJnZB8t66zHQVD3B/hnMsNw/Dl/QhqUlBTHjBQUUcwwVqI78EjHmc91TFQKUpQKUpQUxTFVpQKUpQUxVaUoKYpiq0oAGKpjxqtKCmKrSlBTFMVWlAqmKrSgVTFVpQUx4UxVaUFMUxjpVaUFp6ZNaw7Ov0uXKEBiNGjMOciVS0qBd8x5Vs2NjWgSoMuRdJb1zsku4AuqDI7cJQlAJAAFdsNYmZYuZa0RERv+H3v6ol/i7HuDSI7Ty5XYL5wVIGM5Ixvjar7DfJ0+4pZXPtb7YyVpZStKz16c3nXq/HlyLC0iLZGGSw8CmFICVBSRnp3A79fWvBMa4XS82+Qq0/g9uGtSluKWklYwMAAV1/BMT2+rPvNF6zuZ8e0x93xytVz258tj2y2x0NPrbQHm18xA79tqyd1vc6DYoMpL8Jb77wQt1IJa5Tncb52AGfjXkr8IwZc5B0+zLQ+6paHmeRHOk9AvPU+tWM2e4w9NRGRDjSn2ny85HcwQUknYHpn/Wpno7TpWPjR1RuZ/vt3eunr5NuVxQ0ufbHmgCVpZStKyO4jm88Vt1aezHuFzvkCWu1G3NRFKUpalpJcyOmB3dfrNbhXDNEb7NnEm01nq7/AH/2UpSuTWUpSgUpSgUpSgUpSgUpSgUpSgUpSgUpSgUpSgUpSgUpSgUpSgtoQKupQW4FUKfWrsUxQU5RVMZq7FVoLOXHdV9KUClKUClKUClKUClKUClKUClKUClKUClKUClKUClKUClKUClKUClKUClKUClKUClKUClKUClKUH//2Q=="/>
          <p:cNvSpPr>
            <a:spLocks noChangeAspect="1" noChangeArrowheads="1"/>
          </p:cNvSpPr>
          <p:nvPr/>
        </p:nvSpPr>
        <p:spPr bwMode="auto">
          <a:xfrm>
            <a:off x="254001" y="-823180"/>
            <a:ext cx="3797300" cy="11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" name="AutoShape 44" descr="data:image/jpg;base64,/9j/4AAQSkZJRgABAQAAAQABAAD/2wBDAAkGBwgHBgkIBwgKCgkLDRYPDQwMDRsUFRAWIB0iIiAdHx8kKDQsJCYxJx8fLT0tMTU3Ojo6Iys/RD84QzQ5Ojf/2wBDAQoKCg0MDRoPDxo3JR8lNzc3Nzc3Nzc3Nzc3Nzc3Nzc3Nzc3Nzc3Nzc3Nzc3Nzc3Nzc3Nzc3Nzc3Nzc3Nzc3Nzf/wAARCACRAQEDASIAAhEBAxEB/8QAHAABAAEFAQEAAAAAAAAAAAAAAAcBAgUGCAME/8QATBAAAQMDAgMFAwYHDgUFAAAAAQIDBAAFEQYhBxIxE0FRYXEUIoEIMnSRobEVFiM3UnOyFyQzNDU2QmJygrPB0eE4g5LD8EVTVJPT/8QAGgEBAAMBAQEAAAAAAAAAAAAAAAECBAMFBv/EACsRAQACAgEDAgQGAwAAAAAAAAABAgMRBBIhMQVBExRRcSIjM2GBkULh8P/aAAwDAQACEQMRAD8AnGlKUClKUClKUClKUClKUClKUClKUClKUClKUClKUClKUClKUClKUClKUClKUClKUClKUClUzVCsAZO3nQXUr5EXKGtfIiVHUvpgOpJ++vp5xjJ6Y61G4TNbR5hdSvj/AAnCDnZmXH7TOOXtU5+rNfSlYUAUkEHvBpExJNbV8wvpVhcSkZUQPU1VK0qGUkEeINShdSqEgdTVAtJ2BBPhmgupVpVyjKsAV4JuENTnZplMFf6IdTn6s0iJkfTSreaqFYHX7aC+lW8wPTFUKwkEqwAPOgvpXmh5tzPItKseBzV4NBWlU5hTO29BWlUzTNBWlU5qpz460F1Kt5vGrXHkNDK1JSPFRxQ8+HpSvBMthR5UvNk+AWK9Ofv7qJmJjyvpXz+2x+fk7drm/R5xmvVLiVDKSCOuxoTEx5hfSvJTyErCFKSFHoCdzXrRBSlKC09DURcRH7pMmPtR58gMtOKSWAcIVjpnAzn12qXT0NQdqe7FnVt0ZckyVpTIUlLSCQB5Vn5E6q9j0THF887jeoata5qm5IQ9lsjvIA39OnWtsmXO4zrYYLdzlI2ylJcJ5vIkDp5Vr18SxK5XWAG5QGRhXMtQ8Dtj668bVc3GsNyFJ93oHHcAfCsUTNfD6u1Yv+pHePDzZmvwpRalNKDiRnCUnGP/ADvre7FqCUxHQYshYZA99C3E8p8sHetPuBbuTaUtLR2iDhJZQQEjxJUelYy3SlsyeV1DLi0bJUtRKT6eNTW018KZcdctfh5Y2mm339u4lJAAWCAtrvJ8QTsRWxwHmXgOzUObG/KoEj6qhhm4NllPtc5KBj3EMDlOe4DzHdtWb0tq0MPCHdJb7SNksrU22hJHirvBrXjzdXaXzfP9Jti3kxRuI8x9El3ESQntG+d1ISSUAb9M7bfZWOgXNl9ZS4tAUMFScY7P+0TsD5dRV8G6Nc7jIblOFJBLjxKQc9+Vbd3dmsJqMpffU9bm2HJKVALQnPJvjJXkpBOOm+a0PEfVrXSqtT27kgXiRFkJGUpS8pTSz+itPh5j7agWZGuum5yoN6iusLSrICj7qx+kk9FDzqdbRqOO+lcZoSlFolKwEtshJ9Sf868dTWiFq+3uRFusKDZJaU0kuvtq78HoCfjnvrVg5NsU6mOysxtH9s1hckR/ZW7o7HQr3QlTu4HkT0+Fa7ebpdGZHtMh9yWwT/DKdUrB8DvtXyXKyXPTUhKJzGGSohEhJHIvyKvHxT19a9fbS6wsuMqBWMEKeJ5vD3elepTovHVTTlMTDM2rWM1nsfYpqm1K6toUok/3RkV7325367oK3p/bkJ/i63OVPwScb+X21oL6kxXSqGtfYL6kDlI8gaydsuvIpIU4yAnP8KSs48vOpitN+I2TDLWO8uwZCkhpLLo2WtSuy5CO47g58q3i2a1ugcT2cx2Ugj3W1IylXorP+dRddA1KYDrbf5VGwXlICh5jGSa8bdcuzcHbrdTtjHPyD4Y3qL0padWg1Loe3aqiynkMOJLUhQz2TicKPiE+JrNoujQIAeS0s9EKUCf9PqrnZNyTJOFPR2hnKFFtxxQPccjbPnWyaU1+9a3hbrxIQ02VZbkGKk8ye7ONwc4/2rzeRxZx/ir4dK232lNapi3WFusF10JSTypSQfhtv6V4Q7n2rgDnapz1BGOTp84k7delY+JdW3iHOa4PlSQR7qUJHrsMV53VpycyXUQkoV7pPbSEozg7hRSVD7Kxr6ZK4Ouy2QxAmyQ6VDLkdtKwkZ7ydh09aj7UzmoLEVuS3VyI+2JQcJGSdk4HzT61lrZd4j85yM4/OS4gZTDeWlho7Z93pzgeOazZkxpTDiJS7Z2ZOHWWvyynAM+6fPy3ql6dUeWzicuePPiJhotv1o+CUqmSFOdeVCvdSD0yVHH1VZcbm9LS6tVyUhwpPuqk86R8ANq+PWWjjb5IlafUrldJ5oTi/fySTlIG/L6kY+7XrXOdJxzpZUnYhASMnzJzWTJF6eX0vDvxeRO8Uat9GWi6ifjSORS3GwN0lnDi1jxya2SJqt+ShcfswuOE+92zpCj8B/nWrSHWJkUNuKxISSEPpkFagfDHTHlWronPRpKm5TZyTykqVj4ECqVtb2lpzYsM/qV/lvV1mBpS/Z5bb7aDzKY7bf8A3Ar3t2sEtI5G3FNYyAorS0kDyxua163XdauVrlioaHQNxQteOmBnH3ivgvMdcOQiVHc5CfnJWpCnFDx5RkCoi1t7iU3x06dWrtIunX1Tr9AcamzHlB8LcCmypsjyXkjFS0Olc+6CuiHdTWhtMl95apASpCyQlI36AYH310EOlbMEzNe75r1iIjLXU9tFKUru8hQ9DUEap0bfbxrC6vwLc/2apJKXCkJSvz3O/rU8VTaqXpF41LTxeTbj2m1Y3KEF8MtTRoqVNeyPFQ99lt3kUn+8RvWMRw81RIeShNr9nUDgOKdSEjz67/GugsjOKZrl8tRuj1vla1Op/hDn7lN89gHNdIzkkkZQrm5Ejfbpg1ipPDLVR9xLEZYHRQfAA9B3VPGaE1Py+OfZWvrPLjtvaE7bw01YMrdctzK0jAC1lXN9Q2rF3XQ+p4z6i/aDLyMc7Kg4g/DOfrroDO2apzCk8akpp61yaz31MIU0vovWDDqXOzaajObFmernCR6Dceg28a3iZp668iW/yMxrb8mFllI/ugbjyzW6E0BFda06YefmzTlt1aiPsjeboq4z1tyENsx5LZyla8KCQP6KUY5Qk+e/f1rNR9O3TsFh99rB2EdtZS2fEnAB+vNbdmmas4tCu2kJd3jiPcmGX20ghDaVANIz5dc+e3XpWiI4KXkSnHI0+Ew0FHsku8y1Y8yBU8UFXpe2Od1kc5XHhPrBrmSI7MwA7ONSB49yVYr57dwg1fKLbnYMQ0K69u8OYb94Gd66Vz/5iq12nlXmEaQBcODepIzZXFlQ5mBnkS4pCj6BQxmtXVw21cXOVVhl83coKRgnxJ5sV1PSrRzMmtT3NOe7dwh1YuKpyS7DacAHKyp45V6kAgGsJd+G2r4qyldkW+hO4VGWHMj1zn7K6fpT5zJ4k0gvh5btfQQmM/Z3F29R5QqW4ELaH9XJJKR+iR6Vu0i136K8eyjNrbKgokIDiAeuQnOc/wC1b9Sstp3O1tocv9nlXaWt1y2TC6vH5bsMKbx/7fu4T0G+M1nNNWG/KhLauDbkdSchDrbqUqcTtjPu5B8akbr1FVqDaPnbZcGwqMLU9yLThQQpPKo56qXgqV16ZA61p994e3i4uIXboRQ8hPKHX1BOd+h7sbk/YPGpwyM1Wo6Y8Jre1Z6q9pQueEt7TBSRPhGVy+8hPOkZ8ArG/wBQrXZPDDVnacpgNuHPzkyElJ9TkV0VTNcvgU9noT6ryZjVp2gm1cHL640pU6ZDiq6oQkqWSfPGwFeVw4a6siocYjMsSGTnCmHQknbzwfhU90qZw0lFPVORT3j+kAaD0BqWJq22zpVvcjxozoccU6pIGB3AA5Jqfx0pSr1r0xpkzZpy23MFKUqziodgaiS88Y/wBq25We52kvRoz/Ih6O5hfLjvSrYnfxFS4a0bVPC3TGoZUidJZfjzXjzOSGHSCT4kHKfsoNVuHHq1tPpRbrNMkNf0lvOpaI9AAqpA0XrC16wtiptsK0rbPK8w4AFtHzxsQe4j/auftW2zROm4L9vt8yVe7yocvtKFhDEcg+A+ccbYyR6dK2z5OUCX7Zd55CkxOySz5Lczn7B99BL791LsC6ORQpDsPnRlYGCpKc5HlvXy3W6SWLNb3mnHEyJJQkBtkOFainJGCQB399Vk6fkOPTPZ7kpiPMUVOs9glWSRg4UdxsKrfoEn2K3swGlvIjPIUUBSQSEjbJJ8cV2r0bhivOXpt/3us05PmyJsiNcHXu0Q2lYZejJbIB25sgnPQ15T58l6HJu0Oa7HYjlbbjBZQvmKFEEpyds+te1oMuXfZM9+C9FR7MhnDuMlQUScYO4361a7pt5aX4yLm4iC+6pxcfsUk+8cqHN13NTPTFu/7KxGWcca3Pn9vs9tRXCREixBFcdD7y9g2ylxSgE5OxIxXjpq5SZkmQ1KfdWtCErSh2Mlo8pJwoYJznB2NfZd7Im5+yhchbSGSoKCRutJGCM93rV1usrFumLejHlaUwhlLQT83lJOc53zzVHVj6Ne6/Rm+Nv/ABfJ+NLXZqf9gmmIlfIZPKnl2OCcZzjPlX33K6GEtttuFLlLcSpQDCRsBjqSQB1r5zYQbPJt/tH8M6tztOTpzL5sYz8Ky/LkY8sbiq2mm+0L0rmmJ6pY12/xG7Im7FLhYUBhOAFZJxjrjrV1pvCbmtaBFkMFCQrLgSUqznopJIPSvNmzrYsaLazJAUgYDq2QofOz807eVedjsItkl19yQl1xxIThthLSQAc9E7E+dT+XqfqiJz9dd+Nd/u1nVvFe1aVvzlpmW+c862hKytrkwQoA7ZIraNJ6mtuq7Qm5Wpai0VFC0ODC21jBKVDffBB2PfWg8ZdBx7jAkXy2wpUm8rW03yskqHINj7g8hUWWm18RbOytm0RL7EaWrmWhhK0gq6Z28sVyanVWRQHIyKjTgudUqZun42G5FYW32HtxV0wc4z8KksUFaUpQKUpQKUpQc/cV+IN9f1S/p+wSHY7Ed1LP72yHXne8ZG/U4AHhWuKZ4pJ+cNTJ9S6K2Pipw9vzWrXr9p6K/JZkuB7Mfdxl0Yzt16jIIrV5tg4jX4oRPh3qUGgVoEgqwnHhk9ftoPYMcVM/weqPqeqceEybyjR7Q1EmaJ/buc3tnN2nLnb52+Kg9lvikw0htr8Y0tpAAHv7Cumbd2nsMftubtOyRz83XOBnPnmg+mlKUClKUClKUCsdqLbT9zI/+I7+wayNY7Uf83rn9Ed/YNBy/wAKbBA1LrKNbrqlxcYtrcUlCynm5RnBI3x6Y9akniHr+5aAvbVh09AtjcBuKhxCFsK90kn9FQHd4VpXAT84kb6M9+zX0fKC/n8n6E196qCZ5OuLZZ9LW673+U2y9KiodDLaTzOKKQSEJyTjJ79h41FN0473pc1ZtVugsxM+4mQlTi/UlKgPhj41puldIag1tMT7KhxbCAltcyQo9m2kDAGT1wOiRn4Cpy03wk0zZ4RRcIqbpKUPyj8kHH91IOAPrPnQaxojjS/cbuxbtRQo7aZLgabkxuZIQSQAFJJO2T1z8KkDiDrJjRdlTOcjmS886GmWQrl5lYJyTvgACuctfwY1p1/coluaTHjsSQGm0ZwjZJ2+JqV/lFQJD+n7bMaQosxpKw6R/R5kjBPxT186DUl8ddU5PLCtIBPTsXDj49pUkcINc3XWjdzVdWYjfspbCPZ21Jzzc2c5UfCoS01qmxWm1iLc9Jw7m+FqUZDrhBIPQfCpV4PaxstzvEq223TzFnW612nMwoqDnL3HbbY7UH08WuI150beoUK1sQXG343aqMhtSiDzEbYUNtqzTmr7inhQNVBuN7eYwd5ORXZ55sdObOMedRp8o7+dFq+g/wDcVW1Pf8Ow+gJ/xBQXcN+JV61Qi+GexBQYEIvtdi0tOVb/ADsrORt5VpX7uuqif4naP/oc/wD0r7fk5NIeul9adQlbbkRCVJUMhQKiCDW4a3h8O9GQg5PsEF6UtOWYjSPfc8z+iPM/bQfNw74wfjDc2bRe4jUaW+eVl9gkNrV+iUkkgnu3NbfxL1JN0tpN+625DK5DbjaQl5JUnCjg7Ag/bXNenmn7trOGbRAU2tc1LqI8fKg0kKBO53wBnc1PfHf83U39ez+1QU4Q64umtG7ku7NRGzFU2G/Z21JzzZznKj4CtWicW9QPa8RYVxrd7KbkYpUGV8/J2hTnPPjOPKrvk1fxe+/22vuVUe2zB4vtEEEG+ncfrjQdX189xfVGt8l9sAraaWtIPTIBNfRXxXv+R530dz9k0EScOOK1/wBT6uh2m4R7ciO8hxSlMtLSr3UFQwSsjqB3V68TeKN90pqldrtzFvWwlhtwF9palZUN9wsfdUfcD/zk2z9W9/hKr6OPf5wXfojP3GglXX+ubrpzRtmvMFmIqTN7PtUvNqUgczfMcAKBG/max1m4kXmdwxvOpnWIImwnw22hLSw2QSgbjnz/AEj3jurE8ZfzX6Z/5H+DX3cB7fEuugLjCuDCJEZyaedpY2VgII+0Cg0/93XVQI/edox+ocH/AHKkzhnxNY1k4uBMjJiXNtHOEoVlDyR1Kc7gjwPj1rW+JDvD7SjLkNnT8CXdVpIDDaSOyyNlLUDt6dfStG4JRJj/ABBgPxWXFMMdoX1pHuoSUKG58yRQS7xd1vdNFxbY7amorhlOOJWJDalYCQkjGFDxNZfhnqWbqnSjV1uKGUSFPOIKWEFKcJOBsST9taF8pT+TrF+ue/ZTWvMWqdP4GMy7fJko9ilvLfYaWQl5sqAVzAdeXY792aDoaNJYlMh6M8280SQFtqCknBwdx4EEfCoa4icV7/prV860wI9uXHY5ORTzKyrdAJyQsd58K+L5PWpy2/K01KcISvMiLk7Aj56R6jB+B8ala66M05dZT0642eLIkuD33VpPMrAwN8+AFBp/DLiv+NdxTaLrDbjT1IUtpxkns3eUZIwdwcZPU9DUo1yZw4HZ8SrOhHupE7AA8Mmush0FBWlKUCsdqP8Am9c/ojv7BrI18N9aW9ZLg00grccjOIQkdVEpIAoOcOAn5xI30Z79mvf5Qf8AP5P0Fr71VluDejtR2XW7Ey6WiTGjJYdSXXEgAEp2769uNekNQ3zWQl2m0yZUcRG0do2kEcwKsjr5igl/RKEI0fZUoSlKfYWThIwN0Cs3WK0ow7F0zao8htTbzUNpDiFdUqCQCDWVoOT+Kn5zLx9KT+ympp4y6vnaVs0ZFvaYUuctbalvo5wgAA7JOxJz37VG/EPRGprlr25z4FllvxXZCVNuoSMKHKnz8qlviho1WstPCNHWlqbGcLsdS+ijggpPgD4+QoIU4fcOZ+t3l3OXIRFtpcPaPICedxWdwlI2HXqRjwzXQ+mdOWnTMH2SzxW2GzjnV1W4fFSupNc0ucO9dwnFtItE3AVuWHAUq89jVBofXuf5Iuv/AFH/AFoNn+UY62vVluQhaVKbg4UEndJ51HettkAj5Oyc7fvBP7YqPdOcJdVXq4p/C0V2BG5h2z8hQKyP6ozkn7Km7Xtldc4cz7NZ4y3ViOhlhlG5ISU4H1Cgi/5Nv8tXr6M3+1Wl66aXP4m3SMt4jtbiWudXvcoKgB8B4VJfAnS98sN1urt4tkiIh1hCWy6AOYhWcdaxfFfhje5GpJN5sMX22PMUHHG2yAtpeADseoOM5HiaCWtG6RtGkoPs1rZ/KKA7aQvBcdPiT4eXStc48rQOHkpJUnmU+yEjO596oVOh9e4x+Cbr/wBR/wBauZ4da5nOoadtEzrsqQsBKfPJNBvHyfIzsqzalYjyFxXXghtEhIyW1FKsKAPeOtRHOQ/Zr9IbYkK9ohSlJQ+n3TzIURzDw3Ga6k4baOb0ZYBDLgdmPK7WU6OhXjGE+QG3nuds4EORtC6k/dHE6RYpK7eq7KdW4pKSgtlwkk79MUGb0NxscSW4Wrkcyfmie0ncf20Dr6j6j1qXpE+HdNPyZUCU1IjuRnCl1tYKSOU1G2ueC0KeHJmlimFJxkxF/wACs/1T1Qfs9Ki8cPtcR1LZRZZ6U8xCg2ocp8eh3oPs4IbcSbZ+re/wlV9HHv8AOC79Ea+41uvBnhzdbJdVXy/MiMpLSm48dRCl5VsVHHTbIx358t8Pxk0dqK9a1dmWq0SZUZUdtIcbSCCQNx1oMhxk/Nfpn/kf4NZT5PxI0JciDgiW5gj+wmq8UtO3i7cPrBAt1ufkS4/Zds0gDKMNYOfjtWT4H2O5WTSsuJeYTsV1ctSg26MFSSlIz99BA+i7MjVOsIlsmSXG0SnVFx0HmUcAqO57zjrXVVhsdt0/b24NojIjx0b4HVR8VHqT61z5qvhRqe13l9VmhuTYinCph6OQFJHXBGcgjOPPFYcaH16f/SLr8VH/AFoJF+UotJhWJAUOftXjgHfHKmti4GtIf4bNMvJC23H30rSeigTgioitvC/Wl2moalW96OnICn5i8JQM+pJ9BXR+lbHG01YYlpiEqbjowVkYK1E5Uo48STQcxaggTOHuvVIjEhUN9L8Vatu0bJynPljKT8a6gs95iXmxRrtGWBHkM9qCo45fEH0OR8K0TjfoyRqS2RJ9pjLfuMRXJ2TYGXG1Hf6jv8TUOp0FrgN9kLJcg2duQdAD8cUFnDghziXZ1IypJnZB8t66zHQVD3B/hnMsNw/Dl/QhqUlBTHjBQUUcwwVqI78EjHmc91TFQKUpQKUpQUxTFVpQKUpQUxVaUoKYpiq0oAGKpjxqtKCmKrSlBTFMVWlAqmKrSgVTFVpQUx4UxVaUFMUxjpVaUFp6ZNaw7Ov0uXKEBiNGjMOciVS0qBd8x5Vs2NjWgSoMuRdJb1zsku4AuqDI7cJQlAJAAFdsNYmZYuZa0RERv+H3v6ol/i7HuDSI7Ty5XYL5wVIGM5Ixvjar7DfJ0+4pZXPtb7YyVpZStKz16c3nXq/HlyLC0iLZGGSw8CmFICVBSRnp3A79fWvBMa4XS82+Qq0/g9uGtSluKWklYwMAAV1/BMT2+rPvNF6zuZ8e0x93xytVz258tj2y2x0NPrbQHm18xA79tqyd1vc6DYoMpL8Jb77wQt1IJa5Tncb52AGfjXkr8IwZc5B0+zLQ+6paHmeRHOk9AvPU+tWM2e4w9NRGRDjSn2ny85HcwQUknYHpn/Wpno7TpWPjR1RuZ/vt3eunr5NuVxQ0ufbHmgCVpZStKyO4jm88Vt1aezHuFzvkCWu1G3NRFKUpalpJcyOmB3dfrNbhXDNEb7NnEm01nq7/AH/2UpSuTWUpSgUpSgUpSgUpSgUpSgUpSgUpSgUpSgUpSgUpSgUpSgUpSgtoQKupQW4FUKfWrsUxQU5RVMZq7FVoLOXHdV9KUClKUClKUClKUClKUClKUClKUClKUClKUClKUClKUClKUClKUClKUClKUClKUClKUClKUClKUH//2Q=="/>
          <p:cNvSpPr>
            <a:spLocks noChangeAspect="1" noChangeArrowheads="1"/>
          </p:cNvSpPr>
          <p:nvPr/>
        </p:nvSpPr>
        <p:spPr bwMode="auto">
          <a:xfrm>
            <a:off x="254001" y="-823180"/>
            <a:ext cx="3797300" cy="11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1883753"/>
            <a:ext cx="9144000" cy="784713"/>
          </a:xfrm>
          <a:prstGeom prst="rect">
            <a:avLst/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algn="ctr">
              <a:defRPr/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(ภาคเหนือ)</a:t>
            </a:r>
            <a:endParaRPr lang="en-US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058" name="AutoShape 48" descr="data:image/jpg;base64,/9j/4AAQSkZJRgABAQAAAQABAAD/2wCEAAkGBhQSERQUExQUFBUUFxUUFRQUFBQXFBQUFBcVFBQYFRcXHCYeFxkjGRQUHy8gIycpLCwsFR4xNTAqNSYrLCkBCQoKDgwOGg8PGiwkHSQsLCkpLCksLCwsLCwsLCwsLCwsLCwsLCksLCksLCwpLCwsLCwsLCwsKSksLCwsLCwsNP/AABEIALcBFAMBIgACEQEDEQH/xAAcAAABBQEBAQAAAAAAAAAAAAAEAAIDBQYBBwj/xAA+EAABAwIEAwUFBgQFBQAAAAABAAIDBBEFEiExQVFhBhNxgfAHIpGhsRRCcsHR4SMyM/EVUmKCshZDkqLC/8QAGgEAAgMBAQAAAAAAAAAAAAAAAQIAAwQFBv/EACYRAAICAgMAAQMFAQAAAAAAAAABAhEDIQQSMRMiQVEUMlJhgUL/2gAMAwEAAhEDEQA/AKmykaFwBOAXdOS2TRMuQArrC35XBt7D6lU8TrKdr9Qq5KwRlTNmydpygFNnqi26pKN40ObbXzUldW67rN8e6NHyasvaOTQE7qxdVXFgsO6vdw0V3g9USw3Ou10ssdbDDKnotnkHdQxygXF0E5+W9zfw2QjQ4klpQUAudE9a0autrZVLnF5sVZMJe0tJseqgjhy/zaWV8dGef1PXgC4cLJoajJsrjdDuarEzPJDMq7lTwF2yICPKu5VJkSLFCEeVIMUuVPjaoQGLFwtRcjeCiLFLDRAWp0cN0/IpYm2+qjZEiN1PfZF0tKCLX8Vx8nEIikjN1XJui+KVi/w1oKIhoxbZENjvuuSy8FyeRzGvpg/9OxxuGv3TX+CcQOige5IuTS5cs6nngwBNeLKKZ55qB7zxKJCdzlG5yFdKmfaEaA2El6Sr3VK6j1F7FHZStarAYIQLkjnZCujsbL1qkn4eUkmjjWqQNUtPSOfsrjDsHaR/ESymkSMHLwqIlPIQVb1WFMAOUG6AdQuGpCVTTJKEokUVKXahGRUp0FyAlTTWIAG6v6WG9rhVzm0PjgpAncAtAuocmXgraekFxbRA1jfujnuq07LpKgCV+t+SeNdTqudxvfdEUg+SsfhStsDmpbNvxQ4CuhDe9m6c0BLSEJoyFnCtoEypwCJEBG7Tb5KUUzSNND/lRcqK1BsCCcGXVlT4I525DfHVEw4HY3zX8v3VEuXiX/Rpjw80t9Ss+x23UUkJBPRXD8KJJ1CUeFv12PDp9Eq5WP8AkNLiZP4lHlSyq2lwV/AAeaZFgzr62T/qcX8kV/pcv8WVrYDZNutI3D2gbb7ocYFxcb+H5pHy8a9ZauFlekiqpYS7Sytaeny77opsDWizdPooZJvkuXn5ksmo6R1uNwoYty2zrlC5q4ZuShmq7LCb7HSuy7lAvqVHI8u8FBLMB1RolkslSLboKWdQSvuoy/RNQlskfMh5alQTzIKadSwE7qldVY6ZJAhrZWuLN9igu6JOxKvKfBHEe9e/RHwdn7C5JK9N8iieb+OUjPQuewbEDmpYqx2260E+GGxsNLKgEBz2bvdGMlIWcXEvqCFzgC4A/UKZ1CHEg7HgnYTBlFiST62T5mlj762WdvejSlrZ2HDmx7BHxxcUPDXAollUOSR2MqXhHLJa9wqx8Vzcbq1k95QPp7FNF0LJWVZbz81JCGt4jVdNMToSpTRtaBf+6sckltlUYybpIY6Ww0PgFFHA95VhDRN47ctkS2pYzQaLJPmRj+3Zshwpy/doGFA4ix0CYImx7b8zuppcSbzVLiddYXGqwZc85qm9HRw8eEHaWw84qFwYrYX8fjwWUqcQBGZp23CFZjOYgctSsyNjjo9BhrQAOPE+KIFYLAcfV1iocXuRqj2119bq5FDRpTUAqOSoCoTWlNkq721TUJRfPqk+Gp4LP/bdlPDXDU8krGQdWyW29dVWyEn9U+pqruHrdQyVGXT4eCqZbEjfKQNUO9/NcqKi4vyVPWV/C6BGGy14GyF72+qr2m51U7ZLIoRone9DTz2UcstkDPUqESHT1Cr5qlQVNXZLDsLmqTaNug3cdGt8Tz6DVPGLk6Qs5KKtkT6vVJayk7EQBv8AEEj3cSDlHgAkti4eQxfrcZtDUlmpKsY6wEbhVNRCHDUnyKayjsN7+N/qFeuThl66Knxs0XpWaOKTMLcFU1WBjMXa3sePzUlLWZNLaeJRjqxpHVPHLG/pZXLDKvqiUOFyGN5BWmztLdVn8TPvAttyVnTxnILm6vnumZsf0txB6t7WOuOKngmzKrxFhLtBorPB2Ny+G6MlUbJGVyolkqi1QSYimYhNa9lWNaSUYwtWJPI06RdwOB1WdxrEnCqyA6Na34u1+llaRSZRryVHPQSS1Lyy2zLlx00GwXN5eRSXSO2dTh4pJ95KjQUVQS0KqxyQtBczdupbwcNzbkVaRv7uIXAus9iNWLHVYmqR1FsrB2iJF776oWqx/TfTisnRVEsvuRMNrn3naAC5t46LR0HY1rvemkc6/wB1pyt/VVP+x9FbPjA1ynf806neRrff6LQ/9J0mwib43N/jdPd2Tito97elwR/7KWNZWUtT1srCOuPNDz9l3t/pyh3RzbfMfogpmSRf1GEDmNW/EIqVEcUy8bXlPZXqjhqgQpmzJ+5U8ZbCuKkdWG1uJ0+KqoJddVK2pGa/Bu3ip2B0LySpsF3IXDqEFRtdIb8FdMiyjVH0jVFLVtda23RVU9Od1oMQObUbhU3f3NkjBQOxMmfZRV1RkKq6nEUA19wirrNFUvqHPdlaC4nQAC5KLwzBpqo3aMrL6vdt5cytnheBR04swXcd3n+Y/oOgW7BxJZNvSOfyObDFpbZSYT2JJs+fxEYP/M/kPitVS0uS2UAAaAAWAC7lKsaKn1sSutHHDFGonHlknmlcgZ9yf2SVy7DHO1HySU+RDfGymdJ66hPbP+Z06oN0qRf6HVeZs9SHGa6kjn2VW2TXVTGQIWQsXSBSR1JGzlUGb1ontqeqZTa8YHCL9RZSzutwPiE2CrLAQBv1QDaq/r16C6JfX1/JWrk5F/0US42J76hckmY6poIGyHzfv8v3XXSoz5GSapsEeNig7jHY6R/NHYeckZcdzt5qixCvaxt3OAF+PL8yVQYj20u2wNgL219aquMupd07Ggx3HQL2OixGKY4cpAPvO91o6lUmIdoXSOys94/IeJReAYaS/PIbn5DoFJN+ssVLSNPgVBlYNOHmtFT0Qc24KBp5rC2ltPjond8Wm7SqkyMVXePUBVUuKPvrp9N/7q6klzjUKqrsOvtuPghQYv8AILDjuup8FeUmLA2BtqsnLhJ11KYK/uxYb/QhQZ0zZy0tO8+8xt+Y0PxChf2chd/I57fO/wBVm6XE7bk+uXVWkOLdfmjYpPN2ZeB7j2u/Fdv6ptDgL2n+IOPDUJf4wWC+/TqdlI3tFYEchr47+vFGw2y8pgGp806Ap8VY82Om+vgn1ELyLts4chv8FYpIraB59Vn8XPd3I80ZU4llJBuCOBuD8FQ4liOa6j2RKvStqq0uV52a7JGW0s1xHu1vF/U8m/Mp3ZLs82dxkeP4bDYDg93I9BpfyHNbstXT4nFTXeXhxubzGn0h/pE2MNAa0AAaAAWAHQJripSEzKusjikZN1ZYcOaBvZFU82rQN7pZ+FuPTNIysygADZJQBqSx0jdbMSAu29fRME6fGfX0XAPQCtbULoepCQR68VwgeH72UoIzL69eCa51hr60P7J19fPVRzD18EA2QOqLevG/1SbXISpYRxQUshHxShNBHW3t66LjqvQ+H1WfiqyPhopY6o+H7/oUUwNBOLuzsIsCLcfXVeb1eFSF5u6zb7DVb2qqbjTf8/7qgqW3KsjJpitWqAqCiazQDTjz81eUcfPw9fJBwxWPrqUczMLG3l4JZNsaKSLWB5/NGsdew09f3VAcQNrddVx2MkJQ1Zr6ZngiJgwDW11hf+qy3RDTdq3Hnz5+tSjsnU1tVCCst2kwws/it1A/mHTmPBTYf2lvYO+avaeVsg4G++ingGYKLEA4aHREQV1uKNx32dh130zgw75CfdP4T936LG1lFVU5tIx462uPiNFesal+1lLyOP7kbGPF7b6jfXy/QJwxaEi5BBJubHfkPCwCw8eLuH8wRUWKM6gqPDJBWaL8ZsqWuOa7X3G/x/stDQ4wQBcrz+hq28DureOvVbiN2NfVvZUNs8a8HD+b4rL1uBSCVrG++JCAx3A3/wA3K3HoFJFioaLkqeh7W5Xg9UYunvwkrcdG9osNbBEyNmzRqeZ4k9SU8hR4biDZ2Zm+BRjoOq9LjlFxTj4eSywkptS9+4LlUjae2pTmaLj3qyxEkDSNHBPpWG4ISyqaJ4BAQfgY+2HmZ3C+miSNgLMo1SWXt/Ru6nkceNDmjoMVHNYD7QQpYsScCvP9T0Vo9DbiAI3UzKrRYGLGiOKPpscv4qUw6Neamw+HrxtdMfVevmFTx4iHcV2Ws6+KUhYTSZuHP56oSoaL/H5IZmJ2/NKStvr69fuhQRj2WIt1/ZMEuw9dbrjpQf25KIz8/XA/qjRLJ3yfP8ihXuBSc/8Afz0/dCzTevNFAsMbO1vmnOxMbD91WF1/XK64Kc/v8QoQMdLxHrmhJ389/XryUrXZNTy/W6HZOXuOlkQldUNdwQxY5aUULSEPNRAHTimUqFaZXUsRG5V7S1pY3ffkqqSnNtPkhoqwtdld5FSrBdG1o8XPHbmjziDHCxseGuv1WLZiHBPjrdbX3SdRuyLvEezdPKLgBpPIXHwWYxDsd3euXM3/AEnXyCumVR0F9FYQYo1wN9hoAePM+CeM5RElBMwM2GFnvRuzDkdwm0+LEGxvdX2L0jXOzRm2b0EFhHZeSrqGQtytJuS5xAAaN9N3HkBqtEWsmn6Uy+hX9iJ9ZmCJw0a331Xp7vZfR901mV7XNFu9DveceJcDdvwCGp/Zgxjv6xLeWQB3xzW+Sv8A0k14ZY83E/QnsWS5jjaw0b4nUn11WhcEqShbEwMYLNbt+p5lPcF08MPjgonH5GT5cjkDuCaQpiEwt6K8zEBCYVK4JhCJAuGoyiySZGTbYJKprZoUnR4KHrmZbpvsjedqpn+6N35OK672L1X3Z4HeJkH/AMlcR4Jr7HeXIg/uYS4S7xbGX2O1427h3hLb6tCDk9lmIt/7Id+GWL83BL8UvwN80fyUUGJEFG/4pfinz9gMQbvSTH8Lc3/ElV1ThNRF/UglZbfNG8D5hI8bHWZfkN+1H18lLFWfuqaKq4IlkoKRxLFOy3dU3HVR/aD66KvD+Kna+6WhuwS2psDbiuSTX9eYQ91xrkCEpksmnFDwQsz9VYYV2cknGYFrGnZz768LgDW3VShkQl2Y6pPbyVjiXZaanZnu2Rg1LmE3aOZB1t1F1TCrB0FyTppz4INMfRO2sIFrrgqnX1WxwfBIo2gva17vvFwBF+QB2A28kJj2HQlpfC0Mc3VzRsQNyBwPFHrqydjOCXmuSUDJeGvim/aQVJHUgbaKbQjoDmwORv8AI645O/UIZspYbPBaeu3kVpYK8EWNl2oiY4cCD4Ju1+idfwUsNVz8lPPKwgBjjbS4PIbDzQ1ThBBPdmw5H+Xy5KqMjmuyuFj12KdRvwVyot46kl2p/S3BFulsQ5pIcDcEaEEbEciqqHxUjpShQLs9t7L439rpmyffHuSfjaBc+BBDvNWwWV9ldE4UbnEaPlcW9QA1pPxBHktpBB72q7uKTcE2eeywSyNLyyDuM22iiFMbq1cwJr4tNE3YHQqA2xXJXX4I90R4qA+Fk1idQARc7pOhFjZGSNuFFcJuwvVICzFJFtp766LqnZE6McwAFWlO5VzXA6I6nNv1WaRtiGtaumBNjKJAVY5AWEJgkdexRJcBumNqAXaC6ZCtFZW9kqaf+tBE+/Esbm/8hqPishjHsPp33dTSvhd/lf8AxI/ycPiV6W1qkEarlFS9HjJx8Z874r7LcRpybQ9+zWzoXB1x+A2cD5LNMmIcWOBa5ps5rgQ5pG4IOoK+l+1GIup6WaVgu5jCR0cdGk9ASD5LwB3ZQOBeblx94uubknUknibrHlhGPhuwTlP0qzOo3TqKtpHxk/eHzQLM0jg1gJcSAGgG5J0AA4lUqFmiUuvpcUMPfSNbw3d0A3/Ra11cG6DQDQDkBoAs9heEyUrnsmGWUEZm3BLBYODTbY+9qOGyNqJ2uuQ6x4g/kl6rtRbGWlIsIscINr+6b3B2txVN2fw8Onc8D3WOdkHW5+irq2ty5rFXGETZIW20dv5nVB6LG0y1q68jRVk2JlrXu3u0tA4m/wCpTK2uuLkC/RUj6oukaOtym0/Bb+zCJ+zsuVsli0O31Bt+IcEO6hmZwzjpv8CtTR4nlIH3T7pB2smh7czm8BqPA7JXKhXEyrK3hqDyOhRLa0gaFW1dh7JBqL8jxHnwWZrYjC7e7eB4jxRST8EbaLuDELC2/M9OXiq3Eg2QgbIc1YI0KfTsN7nyTJUJKVm5wj2Uy1VJFUUsrPeaQ+OW4IkYS12VzQQWki4uBa9td0fgnsXqHSA1T444wfeEb873DkNLN8T8F6R7N8MdBhsLXghzs0ljuBI4ubf/AG2PmtA2n1W6GKLVs508002kCUeGsjjaxjQ1rAGtAGgA0ACc6EA3R/dqCoatCZmaIXw3GqgMNuKf3pXXFMDQHNcId8rR1sjJHEIYxjkE6K3/AECSS32/smClvqVPK30Eu7sLproWrIxCAupG6ShBOhGbRFRvAUEUGm6IihHFUNmlILjkU99EDLOBsmx1yFBtBLtd9FLFHZCiYk6BFRkkaosAQ2VPEwUDQBuniYcEtBGVUDZWOjeMzJGlrmnYtcLELy3HPZ1Vwh3cOE0QuQP+6ByLfvHw35L1xlk4RhVzgpelmPJKG0fNcXZyrnk7ttPNnJtZ0T2jxc5wAaOpXrXYX2bR0BEkmWWpcNX292PhljB/5bnoFuyFFpdCGNRDkzSn6fNva6Z8eJVjX3Du/kdrxa45mHwylqrXSX1XuXtF9mLMSAljcI6lgs15vkkaNmvtqLcHDbkRt41ivYqtpTlmhe0bB4GZh8HNuFkyYmnZtxchdaMvic2oA56o+ixPYFafs97JqmtcCWmCIamWRpAPIMabF2vLTqslX4W+CZ8Mrcskbix7eRHLmDuDxBuo4fSiLL9ToOq60W5oDDxc5ncdfDgE4xXaR0U8FM+NrO8Y5ge3MwuBAe0HLdh4i4I0SJUtFna3ssaeXVC1WIZZCAdgB9T+a59p5Kbs/wBjpq+qbHF97WV5F2RM/wAzvoBxKij29GnPqcgxew1QdXUCRwWi7T+y+soruczvYgT/ABYszgBwL22zM89OqqsGwCaodlghklPHI0kD8Ttm+ZU6UJ8iaDOxnYGSvmkZC9jMjA895mtq7KAMoJH7L1fsv7GIoHtkqZO/c3URhuWK/wDqvq/w0Cu/Zv2K/wAPpz3ljNKQ6QjUNAvlYDxtcm/MnkFrytcIKrfpinkd0vDhUQCekQrkZxjiVDKNFM5yjcbpkAEao3sRJjUL06YpFJFcIZ0CILlE+W6a2K0gdzUzLfRSSFQ5CiKSdyEkhGkhY9De85J/e6KJ403XY9RfZJQ9g81SfK6Ip5xxQkrTc3C5G7VW1aKOzTL6Nw5rrpeqAhtbdTxtvtr+SrotsZUSu56Kaml6KRlPm6KWOAXRtUCndjo6hFteoRT8UTGOSrbQ6OPhvxXWU9lKAnJLGoaGLtl0pj3IB8EXLN9qOwNJiFjPGRIBYSxnLIByJsQ4dHA9FpAxODVHRFfp55hXsWoonhz3SzgbMkLQz/cGgE+F1scTwGnqYhFNFHJGNmlujbaDIRq3TTSyPcxJrbKKKRHJt7MCfYlQZswM4G+QSNt4XLb28/Na7A8BhpI+7hjEbdzbdx5ucdXHxVku2QSS8C25fcVlxrANAAByAsE5cRIcSXCUwzWRoSx5XHFQySm2ihbfimoFj5pU0FPDEjCiQHkco3RkoxsVk8sUslFeYimOpSVZZU1ynYnUrfsacKdEyPUDijbJSB3NASSLUkwpXyVPC3zUXc3GiSStqloqu3s6wW6p0YBOySSAAprBfYKwgYLaJJKuReh7pC09FNFNm2SSS1oN7oIDE+EWSSSMYlJSzLiSARxGiQauJIDUdskkkoQVl3KkkgRI5ZJJJEhxyZmKSSKEZzMm90kkiKLIumJJJSw0dyJFJJQgy6RKSSJBjyo3HRJJEgNI9QPlSSTpCWDmYJJJKyivsz//2Q=="/>
          <p:cNvSpPr>
            <a:spLocks noChangeAspect="1" noChangeArrowheads="1"/>
          </p:cNvSpPr>
          <p:nvPr/>
        </p:nvSpPr>
        <p:spPr bwMode="auto">
          <a:xfrm>
            <a:off x="254000" y="-870438"/>
            <a:ext cx="3505200" cy="120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" name="AutoShape 50" descr="data:image/jpg;base64,/9j/4AAQSkZJRgABAQAAAQABAAD/2wBDAAkGBwgHBgkIBwgKCgkLDRYPDQwMDRsUFRAWIB0iIiAdHx8kKDQsJCYxJx8fLT0tMTU3Ojo6Iys/RD84QzQ5Ojf/2wBDAQoKCg0MDRoPDxo3JR8lNzc3Nzc3Nzc3Nzc3Nzc3Nzc3Nzc3Nzc3Nzc3Nzc3Nzc3Nzc3Nzc3Nzc3Nzc3Nzc3Nzf/wAARCACRAQEDASIAAhEBAxEB/8QAHAABAAEFAQEAAAAAAAAAAAAAAAcBAgUGCAME/8QATBAAAQMDAgMFAwYHDgUFAAAAAQIDBAAFEQYhBxIxE0FRYXEUIoEIMnSRobEVFiM3UnOyFyQzNDU2QmJygrPB0eE4g5LD8EVTVJPT/8QAGgEBAAMBAQEAAAAAAAAAAAAAAAECBAMFBv/EACsRAQACAgEDAgQGAwAAAAAAAAABAgMRBBIhMQVBExRRcSIjM2GBkULh8P/aAAwDAQACEQMRAD8AnGlKUClKUClKUClKUClKUClKUClKUClKUClKUClKUClKUClKUClKUClKUClKUClKUClKUClUzVCsAZO3nQXUr5EXKGtfIiVHUvpgOpJ++vp5xjJ6Y61G4TNbR5hdSvj/AAnCDnZmXH7TOOXtU5+rNfSlYUAUkEHvBpExJNbV8wvpVhcSkZUQPU1VK0qGUkEeINShdSqEgdTVAtJ2BBPhmgupVpVyjKsAV4JuENTnZplMFf6IdTn6s0iJkfTSreaqFYHX7aC+lW8wPTFUKwkEqwAPOgvpXmh5tzPItKseBzV4NBWlU5hTO29BWlUzTNBWlU5qpz460F1Kt5vGrXHkNDK1JSPFRxQ8+HpSvBMthR5UvNk+AWK9Ofv7qJmJjyvpXz+2x+fk7drm/R5xmvVLiVDKSCOuxoTEx5hfSvJTyErCFKSFHoCdzXrRBSlKC09DURcRH7pMmPtR58gMtOKSWAcIVjpnAzn12qXT0NQdqe7FnVt0ZckyVpTIUlLSCQB5Vn5E6q9j0THF887jeoata5qm5IQ9lsjvIA39OnWtsmXO4zrYYLdzlI2ylJcJ5vIkDp5Vr18SxK5XWAG5QGRhXMtQ8Dtj668bVc3GsNyFJ93oHHcAfCsUTNfD6u1Yv+pHePDzZmvwpRalNKDiRnCUnGP/ADvre7FqCUxHQYshYZA99C3E8p8sHetPuBbuTaUtLR2iDhJZQQEjxJUelYy3SlsyeV1DLi0bJUtRKT6eNTW018KZcdctfh5Y2mm339u4lJAAWCAtrvJ8QTsRWxwHmXgOzUObG/KoEj6qhhm4NllPtc5KBj3EMDlOe4DzHdtWb0tq0MPCHdJb7SNksrU22hJHirvBrXjzdXaXzfP9Jti3kxRuI8x9El3ESQntG+d1ISSUAb9M7bfZWOgXNl9ZS4tAUMFScY7P+0TsD5dRV8G6Nc7jIblOFJBLjxKQc9+Vbd3dmsJqMpffU9bm2HJKVALQnPJvjJXkpBOOm+a0PEfVrXSqtT27kgXiRFkJGUpS8pTSz+itPh5j7agWZGuum5yoN6iusLSrICj7qx+kk9FDzqdbRqOO+lcZoSlFolKwEtshJ9Sf868dTWiFq+3uRFusKDZJaU0kuvtq78HoCfjnvrVg5NsU6mOysxtH9s1hckR/ZW7o7HQr3QlTu4HkT0+Fa7ebpdGZHtMh9yWwT/DKdUrB8DvtXyXKyXPTUhKJzGGSohEhJHIvyKvHxT19a9fbS6wsuMqBWMEKeJ5vD3elepTovHVTTlMTDM2rWM1nsfYpqm1K6toUok/3RkV7325367oK3p/bkJ/i63OVPwScb+X21oL6kxXSqGtfYL6kDlI8gaydsuvIpIU4yAnP8KSs48vOpitN+I2TDLWO8uwZCkhpLLo2WtSuy5CO47g58q3i2a1ugcT2cx2Ugj3W1IylXorP+dRddA1KYDrbf5VGwXlICh5jGSa8bdcuzcHbrdTtjHPyD4Y3qL0padWg1Loe3aqiynkMOJLUhQz2TicKPiE+JrNoujQIAeS0s9EKUCf9PqrnZNyTJOFPR2hnKFFtxxQPccjbPnWyaU1+9a3hbrxIQ02VZbkGKk8ye7ONwc4/2rzeRxZx/ir4dK232lNapi3WFusF10JSTypSQfhtv6V4Q7n2rgDnapz1BGOTp84k7delY+JdW3iHOa4PlSQR7qUJHrsMV53VpycyXUQkoV7pPbSEozg7hRSVD7Kxr6ZK4Ouy2QxAmyQ6VDLkdtKwkZ7ydh09aj7UzmoLEVuS3VyI+2JQcJGSdk4HzT61lrZd4j85yM4/OS4gZTDeWlho7Z93pzgeOazZkxpTDiJS7Z2ZOHWWvyynAM+6fPy3ql6dUeWzicuePPiJhotv1o+CUqmSFOdeVCvdSD0yVHH1VZcbm9LS6tVyUhwpPuqk86R8ANq+PWWjjb5IlafUrldJ5oTi/fySTlIG/L6kY+7XrXOdJxzpZUnYhASMnzJzWTJF6eX0vDvxeRO8Uat9GWi6ifjSORS3GwN0lnDi1jxya2SJqt+ShcfswuOE+92zpCj8B/nWrSHWJkUNuKxISSEPpkFagfDHTHlWronPRpKm5TZyTykqVj4ECqVtb2lpzYsM/qV/lvV1mBpS/Z5bb7aDzKY7bf8A3Ar3t2sEtI5G3FNYyAorS0kDyxua163XdauVrlioaHQNxQteOmBnH3ivgvMdcOQiVHc5CfnJWpCnFDx5RkCoi1t7iU3x06dWrtIunX1Tr9AcamzHlB8LcCmypsjyXkjFS0Olc+6CuiHdTWhtMl95apASpCyQlI36AYH310EOlbMEzNe75r1iIjLXU9tFKUru8hQ9DUEap0bfbxrC6vwLc/2apJKXCkJSvz3O/rU8VTaqXpF41LTxeTbj2m1Y3KEF8MtTRoqVNeyPFQ99lt3kUn+8RvWMRw81RIeShNr9nUDgOKdSEjz67/GugsjOKZrl8tRuj1vla1Op/hDn7lN89gHNdIzkkkZQrm5Ejfbpg1ipPDLVR9xLEZYHRQfAA9B3VPGaE1Py+OfZWvrPLjtvaE7bw01YMrdctzK0jAC1lXN9Q2rF3XQ+p4z6i/aDLyMc7Kg4g/DOfrroDO2apzCk8akpp61yaz31MIU0vovWDDqXOzaajObFmernCR6Dceg28a3iZp668iW/yMxrb8mFllI/ugbjyzW6E0BFda06YefmzTlt1aiPsjeboq4z1tyENsx5LZyla8KCQP6KUY5Qk+e/f1rNR9O3TsFh99rB2EdtZS2fEnAB+vNbdmmas4tCu2kJd3jiPcmGX20ghDaVANIz5dc+e3XpWiI4KXkSnHI0+Ew0FHsku8y1Y8yBU8UFXpe2Od1kc5XHhPrBrmSI7MwA7ONSB49yVYr57dwg1fKLbnYMQ0K69u8OYb94Gd66Vz/5iq12nlXmEaQBcODepIzZXFlQ5mBnkS4pCj6BQxmtXVw21cXOVVhl83coKRgnxJ5sV1PSrRzMmtT3NOe7dwh1YuKpyS7DacAHKyp45V6kAgGsJd+G2r4qyldkW+hO4VGWHMj1zn7K6fpT5zJ4k0gvh5btfQQmM/Z3F29R5QqW4ELaH9XJJKR+iR6Vu0i136K8eyjNrbKgokIDiAeuQnOc/wC1b9Sstp3O1tocv9nlXaWt1y2TC6vH5bsMKbx/7fu4T0G+M1nNNWG/KhLauDbkdSchDrbqUqcTtjPu5B8akbr1FVqDaPnbZcGwqMLU9yLThQQpPKo56qXgqV16ZA61p994e3i4uIXboRQ8hPKHX1BOd+h7sbk/YPGpwyM1Wo6Y8Jre1Z6q9pQueEt7TBSRPhGVy+8hPOkZ8ArG/wBQrXZPDDVnacpgNuHPzkyElJ9TkV0VTNcvgU9noT6ryZjVp2gm1cHL640pU6ZDiq6oQkqWSfPGwFeVw4a6siocYjMsSGTnCmHQknbzwfhU90qZw0lFPVORT3j+kAaD0BqWJq22zpVvcjxozoccU6pIGB3AA5Jqfx0pSr1r0xpkzZpy23MFKUqziodgaiS88Y/wBq25We52kvRoz/Ih6O5hfLjvSrYnfxFS4a0bVPC3TGoZUidJZfjzXjzOSGHSCT4kHKfsoNVuHHq1tPpRbrNMkNf0lvOpaI9AAqpA0XrC16wtiptsK0rbPK8w4AFtHzxsQe4j/auftW2zROm4L9vt8yVe7yocvtKFhDEcg+A+ccbYyR6dK2z5OUCX7Zd55CkxOySz5Lczn7B99BL791LsC6ORQpDsPnRlYGCpKc5HlvXy3W6SWLNb3mnHEyJJQkBtkOFainJGCQB399Vk6fkOPTPZ7kpiPMUVOs9glWSRg4UdxsKrfoEn2K3swGlvIjPIUUBSQSEjbJJ8cV2r0bhivOXpt/3us05PmyJsiNcHXu0Q2lYZejJbIB25sgnPQ15T58l6HJu0Oa7HYjlbbjBZQvmKFEEpyds+te1oMuXfZM9+C9FR7MhnDuMlQUScYO4361a7pt5aX4yLm4iC+6pxcfsUk+8cqHN13NTPTFu/7KxGWcca3Pn9vs9tRXCREixBFcdD7y9g2ylxSgE5OxIxXjpq5SZkmQ1KfdWtCErSh2Mlo8pJwoYJznB2NfZd7Im5+yhchbSGSoKCRutJGCM93rV1usrFumLejHlaUwhlLQT83lJOc53zzVHVj6Ne6/Rm+Nv/ABfJ+NLXZqf9gmmIlfIZPKnl2OCcZzjPlX33K6GEtttuFLlLcSpQDCRsBjqSQB1r5zYQbPJt/tH8M6tztOTpzL5sYz8Ky/LkY8sbiq2mm+0L0rmmJ6pY12/xG7Im7FLhYUBhOAFZJxjrjrV1pvCbmtaBFkMFCQrLgSUqznopJIPSvNmzrYsaLazJAUgYDq2QofOz807eVedjsItkl19yQl1xxIThthLSQAc9E7E+dT+XqfqiJz9dd+Nd/u1nVvFe1aVvzlpmW+c862hKytrkwQoA7ZIraNJ6mtuq7Qm5Wpai0VFC0ODC21jBKVDffBB2PfWg8ZdBx7jAkXy2wpUm8rW03yskqHINj7g8hUWWm18RbOytm0RL7EaWrmWhhK0gq6Z28sVyanVWRQHIyKjTgudUqZun42G5FYW32HtxV0wc4z8KksUFaUpQKUpQKUpQc/cV+IN9f1S/p+wSHY7Ed1LP72yHXne8ZG/U4AHhWuKZ4pJ+cNTJ9S6K2Pipw9vzWrXr9p6K/JZkuB7Mfdxl0Yzt16jIIrV5tg4jX4oRPh3qUGgVoEgqwnHhk9ftoPYMcVM/weqPqeqceEybyjR7Q1EmaJ/buc3tnN2nLnb52+Kg9lvikw0htr8Y0tpAAHv7Cumbd2nsMftubtOyRz83XOBnPnmg+mlKUClKUClKUCsdqLbT9zI/+I7+wayNY7Uf83rn9Ed/YNBy/wAKbBA1LrKNbrqlxcYtrcUlCynm5RnBI3x6Y9akniHr+5aAvbVh09AtjcBuKhxCFsK90kn9FQHd4VpXAT84kb6M9+zX0fKC/n8n6E196qCZ5OuLZZ9LW673+U2y9KiodDLaTzOKKQSEJyTjJ79h41FN0473pc1ZtVugsxM+4mQlTi/UlKgPhj41puldIag1tMT7KhxbCAltcyQo9m2kDAGT1wOiRn4Cpy03wk0zZ4RRcIqbpKUPyj8kHH91IOAPrPnQaxojjS/cbuxbtRQo7aZLgabkxuZIQSQAFJJO2T1z8KkDiDrJjRdlTOcjmS886GmWQrl5lYJyTvgACuctfwY1p1/coluaTHjsSQGm0ZwjZJ2+JqV/lFQJD+n7bMaQosxpKw6R/R5kjBPxT186DUl8ddU5PLCtIBPTsXDj49pUkcINc3XWjdzVdWYjfspbCPZ21Jzzc2c5UfCoS01qmxWm1iLc9Jw7m+FqUZDrhBIPQfCpV4PaxstzvEq223TzFnW612nMwoqDnL3HbbY7UH08WuI150beoUK1sQXG343aqMhtSiDzEbYUNtqzTmr7inhQNVBuN7eYwd5ORXZ55sdObOMedRp8o7+dFq+g/wDcVW1Pf8Ow+gJ/xBQXcN+JV61Qi+GexBQYEIvtdi0tOVb/ADsrORt5VpX7uuqif4naP/oc/wD0r7fk5NIeul9adQlbbkRCVJUMhQKiCDW4a3h8O9GQg5PsEF6UtOWYjSPfc8z+iPM/bQfNw74wfjDc2bRe4jUaW+eVl9gkNrV+iUkkgnu3NbfxL1JN0tpN+625DK5DbjaQl5JUnCjg7Ag/bXNenmn7trOGbRAU2tc1LqI8fKg0kKBO53wBnc1PfHf83U39ez+1QU4Q64umtG7ku7NRGzFU2G/Z21JzzZznKj4CtWicW9QPa8RYVxrd7KbkYpUGV8/J2hTnPPjOPKrvk1fxe+/22vuVUe2zB4vtEEEG+ncfrjQdX189xfVGt8l9sAraaWtIPTIBNfRXxXv+R530dz9k0EScOOK1/wBT6uh2m4R7ciO8hxSlMtLSr3UFQwSsjqB3V68TeKN90pqldrtzFvWwlhtwF9palZUN9wsfdUfcD/zk2z9W9/hKr6OPf5wXfojP3GglXX+ubrpzRtmvMFmIqTN7PtUvNqUgczfMcAKBG/max1m4kXmdwxvOpnWIImwnw22hLSw2QSgbjnz/AEj3jurE8ZfzX6Z/5H+DX3cB7fEuugLjCuDCJEZyaedpY2VgII+0Cg0/93XVQI/edox+ocH/AHKkzhnxNY1k4uBMjJiXNtHOEoVlDyR1Kc7gjwPj1rW+JDvD7SjLkNnT8CXdVpIDDaSOyyNlLUDt6dfStG4JRJj/ABBgPxWXFMMdoX1pHuoSUKG58yRQS7xd1vdNFxbY7amorhlOOJWJDalYCQkjGFDxNZfhnqWbqnSjV1uKGUSFPOIKWEFKcJOBsST9taF8pT+TrF+ue/ZTWvMWqdP4GMy7fJko9ilvLfYaWQl5sqAVzAdeXY792aDoaNJYlMh6M8280SQFtqCknBwdx4EEfCoa4icV7/prV860wI9uXHY5ORTzKyrdAJyQsd58K+L5PWpy2/K01KcISvMiLk7Aj56R6jB+B8ala66M05dZT0642eLIkuD33VpPMrAwN8+AFBp/DLiv+NdxTaLrDbjT1IUtpxkns3eUZIwdwcZPU9DUo1yZw4HZ8SrOhHupE7AA8Mmush0FBWlKUCsdqP8Am9c/ojv7BrI18N9aW9ZLg00grccjOIQkdVEpIAoOcOAn5xI30Z79mvf5Qf8AP5P0Fr71VluDejtR2XW7Ey6WiTGjJYdSXXEgAEp2769uNekNQ3zWQl2m0yZUcRG0do2kEcwKsjr5igl/RKEI0fZUoSlKfYWThIwN0Cs3WK0ow7F0zao8htTbzUNpDiFdUqCQCDWVoOT+Kn5zLx9KT+ympp4y6vnaVs0ZFvaYUuctbalvo5wgAA7JOxJz37VG/EPRGprlr25z4FllvxXZCVNuoSMKHKnz8qlviho1WstPCNHWlqbGcLsdS+ijggpPgD4+QoIU4fcOZ+t3l3OXIRFtpcPaPICedxWdwlI2HXqRjwzXQ+mdOWnTMH2SzxW2GzjnV1W4fFSupNc0ucO9dwnFtItE3AVuWHAUq89jVBofXuf5Iuv/AFH/AFoNn+UY62vVluQhaVKbg4UEndJ51HettkAj5Oyc7fvBP7YqPdOcJdVXq4p/C0V2BG5h2z8hQKyP6ozkn7Km7Xtldc4cz7NZ4y3ViOhlhlG5ISU4H1Cgi/5Nv8tXr6M3+1Wl66aXP4m3SMt4jtbiWudXvcoKgB8B4VJfAnS98sN1urt4tkiIh1hCWy6AOYhWcdaxfFfhje5GpJN5sMX22PMUHHG2yAtpeADseoOM5HiaCWtG6RtGkoPs1rZ/KKA7aQvBcdPiT4eXStc48rQOHkpJUnmU+yEjO596oVOh9e4x+Cbr/wBR/wBauZ4da5nOoadtEzrsqQsBKfPJNBvHyfIzsqzalYjyFxXXghtEhIyW1FKsKAPeOtRHOQ/Zr9IbYkK9ohSlJQ+n3TzIURzDw3Ga6k4baOb0ZYBDLgdmPK7WU6OhXjGE+QG3nuds4EORtC6k/dHE6RYpK7eq7KdW4pKSgtlwkk79MUGb0NxscSW4Wrkcyfmie0ncf20Dr6j6j1qXpE+HdNPyZUCU1IjuRnCl1tYKSOU1G2ueC0KeHJmlimFJxkxF/wACs/1T1Qfs9Ki8cPtcR1LZRZZ6U8xCg2ocp8eh3oPs4IbcSbZ+re/wlV9HHv8AOC79Ea+41uvBnhzdbJdVXy/MiMpLSm48dRCl5VsVHHTbIx358t8Pxk0dqK9a1dmWq0SZUZUdtIcbSCCQNx1oMhxk/Nfpn/kf4NZT5PxI0JciDgiW5gj+wmq8UtO3i7cPrBAt1ufkS4/Zds0gDKMNYOfjtWT4H2O5WTSsuJeYTsV1ctSg26MFSSlIz99BA+i7MjVOsIlsmSXG0SnVFx0HmUcAqO57zjrXVVhsdt0/b24NojIjx0b4HVR8VHqT61z5qvhRqe13l9VmhuTYinCph6OQFJHXBGcgjOPPFYcaH16f/SLr8VH/AFoJF+UotJhWJAUOftXjgHfHKmti4GtIf4bNMvJC23H30rSeigTgioitvC/Wl2moalW96OnICn5i8JQM+pJ9BXR+lbHG01YYlpiEqbjowVkYK1E5Uo48STQcxaggTOHuvVIjEhUN9L8Vatu0bJynPljKT8a6gs95iXmxRrtGWBHkM9qCo45fEH0OR8K0TjfoyRqS2RJ9pjLfuMRXJ2TYGXG1Hf6jv8TUOp0FrgN9kLJcg2duQdAD8cUFnDghziXZ1IypJnZB8t66zHQVD3B/hnMsNw/Dl/QhqUlBTHjBQUUcwwVqI78EjHmc91TFQKUpQKUpQUxTFVpQKUpQUxVaUoKYpiq0oAGKpjxqtKCmKrSlBTFMVWlAqmKrSgVTFVpQUx4UxVaUFMUxjpVaUFp6ZNaw7Ov0uXKEBiNGjMOciVS0qBd8x5Vs2NjWgSoMuRdJb1zsku4AuqDI7cJQlAJAAFdsNYmZYuZa0RERv+H3v6ol/i7HuDSI7Ty5XYL5wVIGM5Ixvjar7DfJ0+4pZXPtb7YyVpZStKz16c3nXq/HlyLC0iLZGGSw8CmFICVBSRnp3A79fWvBMa4XS82+Qq0/g9uGtSluKWklYwMAAV1/BMT2+rPvNF6zuZ8e0x93xytVz258tj2y2x0NPrbQHm18xA79tqyd1vc6DYoMpL8Jb77wQt1IJa5Tncb52AGfjXkr8IwZc5B0+zLQ+6paHmeRHOk9AvPU+tWM2e4w9NRGRDjSn2ny85HcwQUknYHpn/Wpno7TpWPjR1RuZ/vt3eunr5NuVxQ0ufbHmgCVpZStKyO4jm88Vt1aezHuFzvkCWu1G3NRFKUpalpJcyOmB3dfrNbhXDNEb7NnEm01nq7/AH/2UpSuTWUpSgUpSgUpSgUpSgUpSgUpSgUpSgUpSgUpSgUpSgUpSgUpSgtoQKupQW4FUKfWrsUxQU5RVMZq7FVoLOXHdV9KUClKUClKUClKUClKUClKUClKUClKUClKUClKUClKUClKUClKUClKUClKUClKUClKUClKUClKUH//2Q=="/>
          <p:cNvSpPr>
            <a:spLocks noChangeAspect="1" noChangeArrowheads="1"/>
          </p:cNvSpPr>
          <p:nvPr/>
        </p:nvSpPr>
        <p:spPr bwMode="auto">
          <a:xfrm>
            <a:off x="254001" y="-744050"/>
            <a:ext cx="3213100" cy="94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1" name="AutoShape 52" descr="data:image/jpg;base64,/9j/4AAQSkZJRgABAQAAAQABAAD/2wBDAAkGBwgHBgkIBwgKCgkLDRYPDQwMDRsUFRAWIB0iIiAdHx8kKDQsJCYxJx8fLT0tMTU3Ojo6Iys/RD84QzQ5Ojf/2wBDAQoKCg0MDRoPDxo3JR8lNzc3Nzc3Nzc3Nzc3Nzc3Nzc3Nzc3Nzc3Nzc3Nzc3Nzc3Nzc3Nzc3Nzc3Nzc3Nzc3Nzf/wAARCACRAQEDASIAAhEBAxEB/8QAHAABAAEFAQEAAAAAAAAAAAAAAAcBAgUGCAME/8QATBAAAQMDAgMFAwYHDgUFAAAAAQIDBAAFEQYhBxIxE0FRYXEUIoEIMnSRobEVFiM3UnOyFyQzNDU2QmJygrPB0eE4g5LD8EVTVJPT/8QAGgEBAAMBAQEAAAAAAAAAAAAAAAECBAMFBv/EACsRAQACAgEDAgQGAwAAAAAAAAABAgMRBBIhMQVBExRRcSIjM2GBkULh8P/aAAwDAQACEQMRAD8AnGlKUClKUClKUClKUClKUClKUClKUClKUClKUClKUClKUClKUClKUClKUClKUClKUClKUClUzVCsAZO3nQXUr5EXKGtfIiVHUvpgOpJ++vp5xjJ6Y61G4TNbR5hdSvj/AAnCDnZmXH7TOOXtU5+rNfSlYUAUkEHvBpExJNbV8wvpVhcSkZUQPU1VK0qGUkEeINShdSqEgdTVAtJ2BBPhmgupVpVyjKsAV4JuENTnZplMFf6IdTn6s0iJkfTSreaqFYHX7aC+lW8wPTFUKwkEqwAPOgvpXmh5tzPItKseBzV4NBWlU5hTO29BWlUzTNBWlU5qpz460F1Kt5vGrXHkNDK1JSPFRxQ8+HpSvBMthR5UvNk+AWK9Ofv7qJmJjyvpXz+2x+fk7drm/R5xmvVLiVDKSCOuxoTEx5hfSvJTyErCFKSFHoCdzXrRBSlKC09DURcRH7pMmPtR58gMtOKSWAcIVjpnAzn12qXT0NQdqe7FnVt0ZckyVpTIUlLSCQB5Vn5E6q9j0THF887jeoata5qm5IQ9lsjvIA39OnWtsmXO4zrYYLdzlI2ylJcJ5vIkDp5Vr18SxK5XWAG5QGRhXMtQ8Dtj668bVc3GsNyFJ93oHHcAfCsUTNfD6u1Yv+pHePDzZmvwpRalNKDiRnCUnGP/ADvre7FqCUxHQYshYZA99C3E8p8sHetPuBbuTaUtLR2iDhJZQQEjxJUelYy3SlsyeV1DLi0bJUtRKT6eNTW018KZcdctfh5Y2mm339u4lJAAWCAtrvJ8QTsRWxwHmXgOzUObG/KoEj6qhhm4NllPtc5KBj3EMDlOe4DzHdtWb0tq0MPCHdJb7SNksrU22hJHirvBrXjzdXaXzfP9Jti3kxRuI8x9El3ESQntG+d1ISSUAb9M7bfZWOgXNl9ZS4tAUMFScY7P+0TsD5dRV8G6Nc7jIblOFJBLjxKQc9+Vbd3dmsJqMpffU9bm2HJKVALQnPJvjJXkpBOOm+a0PEfVrXSqtT27kgXiRFkJGUpS8pTSz+itPh5j7agWZGuum5yoN6iusLSrICj7qx+kk9FDzqdbRqOO+lcZoSlFolKwEtshJ9Sf868dTWiFq+3uRFusKDZJaU0kuvtq78HoCfjnvrVg5NsU6mOysxtH9s1hckR/ZW7o7HQr3QlTu4HkT0+Fa7ebpdGZHtMh9yWwT/DKdUrB8DvtXyXKyXPTUhKJzGGSohEhJHIvyKvHxT19a9fbS6wsuMqBWMEKeJ5vD3elepTovHVTTlMTDM2rWM1nsfYpqm1K6toUok/3RkV7325367oK3p/bkJ/i63OVPwScb+X21oL6kxXSqGtfYL6kDlI8gaydsuvIpIU4yAnP8KSs48vOpitN+I2TDLWO8uwZCkhpLLo2WtSuy5CO47g58q3i2a1ugcT2cx2Ugj3W1IylXorP+dRddA1KYDrbf5VGwXlICh5jGSa8bdcuzcHbrdTtjHPyD4Y3qL0padWg1Loe3aqiynkMOJLUhQz2TicKPiE+JrNoujQIAeS0s9EKUCf9PqrnZNyTJOFPR2hnKFFtxxQPccjbPnWyaU1+9a3hbrxIQ02VZbkGKk8ye7ONwc4/2rzeRxZx/ir4dK232lNapi3WFusF10JSTypSQfhtv6V4Q7n2rgDnapz1BGOTp84k7delY+JdW3iHOa4PlSQR7qUJHrsMV53VpycyXUQkoV7pPbSEozg7hRSVD7Kxr6ZK4Ouy2QxAmyQ6VDLkdtKwkZ7ydh09aj7UzmoLEVuS3VyI+2JQcJGSdk4HzT61lrZd4j85yM4/OS4gZTDeWlho7Z93pzgeOazZkxpTDiJS7Z2ZOHWWvyynAM+6fPy3ql6dUeWzicuePPiJhotv1o+CUqmSFOdeVCvdSD0yVHH1VZcbm9LS6tVyUhwpPuqk86R8ANq+PWWjjb5IlafUrldJ5oTi/fySTlIG/L6kY+7XrXOdJxzpZUnYhASMnzJzWTJF6eX0vDvxeRO8Uat9GWi6ifjSORS3GwN0lnDi1jxya2SJqt+ShcfswuOE+92zpCj8B/nWrSHWJkUNuKxISSEPpkFagfDHTHlWronPRpKm5TZyTykqVj4ECqVtb2lpzYsM/qV/lvV1mBpS/Z5bb7aDzKY7bf8A3Ar3t2sEtI5G3FNYyAorS0kDyxua163XdauVrlioaHQNxQteOmBnH3ivgvMdcOQiVHc5CfnJWpCnFDx5RkCoi1t7iU3x06dWrtIunX1Tr9AcamzHlB8LcCmypsjyXkjFS0Olc+6CuiHdTWhtMl95apASpCyQlI36AYH310EOlbMEzNe75r1iIjLXU9tFKUru8hQ9DUEap0bfbxrC6vwLc/2apJKXCkJSvz3O/rU8VTaqXpF41LTxeTbj2m1Y3KEF8MtTRoqVNeyPFQ99lt3kUn+8RvWMRw81RIeShNr9nUDgOKdSEjz67/GugsjOKZrl8tRuj1vla1Op/hDn7lN89gHNdIzkkkZQrm5Ejfbpg1ipPDLVR9xLEZYHRQfAA9B3VPGaE1Py+OfZWvrPLjtvaE7bw01YMrdctzK0jAC1lXN9Q2rF3XQ+p4z6i/aDLyMc7Kg4g/DOfrroDO2apzCk8akpp61yaz31MIU0vovWDDqXOzaajObFmernCR6Dceg28a3iZp668iW/yMxrb8mFllI/ugbjyzW6E0BFda06YefmzTlt1aiPsjeboq4z1tyENsx5LZyla8KCQP6KUY5Qk+e/f1rNR9O3TsFh99rB2EdtZS2fEnAB+vNbdmmas4tCu2kJd3jiPcmGX20ghDaVANIz5dc+e3XpWiI4KXkSnHI0+Ew0FHsku8y1Y8yBU8UFXpe2Od1kc5XHhPrBrmSI7MwA7ONSB49yVYr57dwg1fKLbnYMQ0K69u8OYb94Gd66Vz/5iq12nlXmEaQBcODepIzZXFlQ5mBnkS4pCj6BQxmtXVw21cXOVVhl83coKRgnxJ5sV1PSrRzMmtT3NOe7dwh1YuKpyS7DacAHKyp45V6kAgGsJd+G2r4qyldkW+hO4VGWHMj1zn7K6fpT5zJ4k0gvh5btfQQmM/Z3F29R5QqW4ELaH9XJJKR+iR6Vu0i136K8eyjNrbKgokIDiAeuQnOc/wC1b9Sstp3O1tocv9nlXaWt1y2TC6vH5bsMKbx/7fu4T0G+M1nNNWG/KhLauDbkdSchDrbqUqcTtjPu5B8akbr1FVqDaPnbZcGwqMLU9yLThQQpPKo56qXgqV16ZA61p994e3i4uIXboRQ8hPKHX1BOd+h7sbk/YPGpwyM1Wo6Y8Jre1Z6q9pQueEt7TBSRPhGVy+8hPOkZ8ArG/wBQrXZPDDVnacpgNuHPzkyElJ9TkV0VTNcvgU9noT6ryZjVp2gm1cHL640pU6ZDiq6oQkqWSfPGwFeVw4a6siocYjMsSGTnCmHQknbzwfhU90qZw0lFPVORT3j+kAaD0BqWJq22zpVvcjxozoccU6pIGB3AA5Jqfx0pSr1r0xpkzZpy23MFKUqziodgaiS88Y/wBq25We52kvRoz/Ih6O5hfLjvSrYnfxFS4a0bVPC3TGoZUidJZfjzXjzOSGHSCT4kHKfsoNVuHHq1tPpRbrNMkNf0lvOpaI9AAqpA0XrC16wtiptsK0rbPK8w4AFtHzxsQe4j/auftW2zROm4L9vt8yVe7yocvtKFhDEcg+A+ccbYyR6dK2z5OUCX7Zd55CkxOySz5Lczn7B99BL791LsC6ORQpDsPnRlYGCpKc5HlvXy3W6SWLNb3mnHEyJJQkBtkOFainJGCQB399Vk6fkOPTPZ7kpiPMUVOs9glWSRg4UdxsKrfoEn2K3swGlvIjPIUUBSQSEjbJJ8cV2r0bhivOXpt/3us05PmyJsiNcHXu0Q2lYZejJbIB25sgnPQ15T58l6HJu0Oa7HYjlbbjBZQvmKFEEpyds+te1oMuXfZM9+C9FR7MhnDuMlQUScYO4361a7pt5aX4yLm4iC+6pxcfsUk+8cqHN13NTPTFu/7KxGWcca3Pn9vs9tRXCREixBFcdD7y9g2ylxSgE5OxIxXjpq5SZkmQ1KfdWtCErSh2Mlo8pJwoYJznB2NfZd7Im5+yhchbSGSoKCRutJGCM93rV1usrFumLejHlaUwhlLQT83lJOc53zzVHVj6Ne6/Rm+Nv/ABfJ+NLXZqf9gmmIlfIZPKnl2OCcZzjPlX33K6GEtttuFLlLcSpQDCRsBjqSQB1r5zYQbPJt/tH8M6tztOTpzL5sYz8Ky/LkY8sbiq2mm+0L0rmmJ6pY12/xG7Im7FLhYUBhOAFZJxjrjrV1pvCbmtaBFkMFCQrLgSUqznopJIPSvNmzrYsaLazJAUgYDq2QofOz807eVedjsItkl19yQl1xxIThthLSQAc9E7E+dT+XqfqiJz9dd+Nd/u1nVvFe1aVvzlpmW+c862hKytrkwQoA7ZIraNJ6mtuq7Qm5Wpai0VFC0ODC21jBKVDffBB2PfWg8ZdBx7jAkXy2wpUm8rW03yskqHINj7g8hUWWm18RbOytm0RL7EaWrmWhhK0gq6Z28sVyanVWRQHIyKjTgudUqZun42G5FYW32HtxV0wc4z8KksUFaUpQKUpQKUpQc/cV+IN9f1S/p+wSHY7Ed1LP72yHXne8ZG/U4AHhWuKZ4pJ+cNTJ9S6K2Pipw9vzWrXr9p6K/JZkuB7Mfdxl0Yzt16jIIrV5tg4jX4oRPh3qUGgVoEgqwnHhk9ftoPYMcVM/weqPqeqceEybyjR7Q1EmaJ/buc3tnN2nLnb52+Kg9lvikw0htr8Y0tpAAHv7Cumbd2nsMftubtOyRz83XOBnPnmg+mlKUClKUClKUCsdqLbT9zI/+I7+wayNY7Uf83rn9Ed/YNBy/wAKbBA1LrKNbrqlxcYtrcUlCynm5RnBI3x6Y9akniHr+5aAvbVh09AtjcBuKhxCFsK90kn9FQHd4VpXAT84kb6M9+zX0fKC/n8n6E196qCZ5OuLZZ9LW673+U2y9KiodDLaTzOKKQSEJyTjJ79h41FN0473pc1ZtVugsxM+4mQlTi/UlKgPhj41puldIag1tMT7KhxbCAltcyQo9m2kDAGT1wOiRn4Cpy03wk0zZ4RRcIqbpKUPyj8kHH91IOAPrPnQaxojjS/cbuxbtRQo7aZLgabkxuZIQSQAFJJO2T1z8KkDiDrJjRdlTOcjmS886GmWQrl5lYJyTvgACuctfwY1p1/coluaTHjsSQGm0ZwjZJ2+JqV/lFQJD+n7bMaQosxpKw6R/R5kjBPxT186DUl8ddU5PLCtIBPTsXDj49pUkcINc3XWjdzVdWYjfspbCPZ21Jzzc2c5UfCoS01qmxWm1iLc9Jw7m+FqUZDrhBIPQfCpV4PaxstzvEq223TzFnW612nMwoqDnL3HbbY7UH08WuI150beoUK1sQXG343aqMhtSiDzEbYUNtqzTmr7inhQNVBuN7eYwd5ORXZ55sdObOMedRp8o7+dFq+g/wDcVW1Pf8Ow+gJ/xBQXcN+JV61Qi+GexBQYEIvtdi0tOVb/ADsrORt5VpX7uuqif4naP/oc/wD0r7fk5NIeul9adQlbbkRCVJUMhQKiCDW4a3h8O9GQg5PsEF6UtOWYjSPfc8z+iPM/bQfNw74wfjDc2bRe4jUaW+eVl9gkNrV+iUkkgnu3NbfxL1JN0tpN+625DK5DbjaQl5JUnCjg7Ag/bXNenmn7trOGbRAU2tc1LqI8fKg0kKBO53wBnc1PfHf83U39ez+1QU4Q64umtG7ku7NRGzFU2G/Z21JzzZznKj4CtWicW9QPa8RYVxrd7KbkYpUGV8/J2hTnPPjOPKrvk1fxe+/22vuVUe2zB4vtEEEG+ncfrjQdX189xfVGt8l9sAraaWtIPTIBNfRXxXv+R530dz9k0EScOOK1/wBT6uh2m4R7ciO8hxSlMtLSr3UFQwSsjqB3V68TeKN90pqldrtzFvWwlhtwF9palZUN9wsfdUfcD/zk2z9W9/hKr6OPf5wXfojP3GglXX+ubrpzRtmvMFmIqTN7PtUvNqUgczfMcAKBG/max1m4kXmdwxvOpnWIImwnw22hLSw2QSgbjnz/AEj3jurE8ZfzX6Z/5H+DX3cB7fEuugLjCuDCJEZyaedpY2VgII+0Cg0/93XVQI/edox+ocH/AHKkzhnxNY1k4uBMjJiXNtHOEoVlDyR1Kc7gjwPj1rW+JDvD7SjLkNnT8CXdVpIDDaSOyyNlLUDt6dfStG4JRJj/ABBgPxWXFMMdoX1pHuoSUKG58yRQS7xd1vdNFxbY7amorhlOOJWJDalYCQkjGFDxNZfhnqWbqnSjV1uKGUSFPOIKWEFKcJOBsST9taF8pT+TrF+ue/ZTWvMWqdP4GMy7fJko9ilvLfYaWQl5sqAVzAdeXY792aDoaNJYlMh6M8280SQFtqCknBwdx4EEfCoa4icV7/prV860wI9uXHY5ORTzKyrdAJyQsd58K+L5PWpy2/K01KcISvMiLk7Aj56R6jB+B8ala66M05dZT0642eLIkuD33VpPMrAwN8+AFBp/DLiv+NdxTaLrDbjT1IUtpxkns3eUZIwdwcZPU9DUo1yZw4HZ8SrOhHupE7AA8Mmush0FBWlKUCsdqP8Am9c/ojv7BrI18N9aW9ZLg00grccjOIQkdVEpIAoOcOAn5xI30Z79mvf5Qf8AP5P0Fr71VluDejtR2XW7Ey6WiTGjJYdSXXEgAEp2769uNekNQ3zWQl2m0yZUcRG0do2kEcwKsjr5igl/RKEI0fZUoSlKfYWThIwN0Cs3WK0ow7F0zao8htTbzUNpDiFdUqCQCDWVoOT+Kn5zLx9KT+ympp4y6vnaVs0ZFvaYUuctbalvo5wgAA7JOxJz37VG/EPRGprlr25z4FllvxXZCVNuoSMKHKnz8qlviho1WstPCNHWlqbGcLsdS+ijggpPgD4+QoIU4fcOZ+t3l3OXIRFtpcPaPICedxWdwlI2HXqRjwzXQ+mdOWnTMH2SzxW2GzjnV1W4fFSupNc0ucO9dwnFtItE3AVuWHAUq89jVBofXuf5Iuv/AFH/AFoNn+UY62vVluQhaVKbg4UEndJ51HettkAj5Oyc7fvBP7YqPdOcJdVXq4p/C0V2BG5h2z8hQKyP6ozkn7Km7Xtldc4cz7NZ4y3ViOhlhlG5ISU4H1Cgi/5Nv8tXr6M3+1Wl66aXP4m3SMt4jtbiWudXvcoKgB8B4VJfAnS98sN1urt4tkiIh1hCWy6AOYhWcdaxfFfhje5GpJN5sMX22PMUHHG2yAtpeADseoOM5HiaCWtG6RtGkoPs1rZ/KKA7aQvBcdPiT4eXStc48rQOHkpJUnmU+yEjO596oVOh9e4x+Cbr/wBR/wBauZ4da5nOoadtEzrsqQsBKfPJNBvHyfIzsqzalYjyFxXXghtEhIyW1FKsKAPeOtRHOQ/Zr9IbYkK9ohSlJQ+n3TzIURzDw3Ga6k4baOb0ZYBDLgdmPK7WU6OhXjGE+QG3nuds4EORtC6k/dHE6RYpK7eq7KdW4pKSgtlwkk79MUGb0NxscSW4Wrkcyfmie0ncf20Dr6j6j1qXpE+HdNPyZUCU1IjuRnCl1tYKSOU1G2ueC0KeHJmlimFJxkxF/wACs/1T1Qfs9Ki8cPtcR1LZRZZ6U8xCg2ocp8eh3oPs4IbcSbZ+re/wlV9HHv8AOC79Ea+41uvBnhzdbJdVXy/MiMpLSm48dRCl5VsVHHTbIx358t8Pxk0dqK9a1dmWq0SZUZUdtIcbSCCQNx1oMhxk/Nfpn/kf4NZT5PxI0JciDgiW5gj+wmq8UtO3i7cPrBAt1ufkS4/Zds0gDKMNYOfjtWT4H2O5WTSsuJeYTsV1ctSg26MFSSlIz99BA+i7MjVOsIlsmSXG0SnVFx0HmUcAqO57zjrXVVhsdt0/b24NojIjx0b4HVR8VHqT61z5qvhRqe13l9VmhuTYinCph6OQFJHXBGcgjOPPFYcaH16f/SLr8VH/AFoJF+UotJhWJAUOftXjgHfHKmti4GtIf4bNMvJC23H30rSeigTgioitvC/Wl2moalW96OnICn5i8JQM+pJ9BXR+lbHG01YYlpiEqbjowVkYK1E5Uo48STQcxaggTOHuvVIjEhUN9L8Vatu0bJynPljKT8a6gs95iXmxRrtGWBHkM9qCo45fEH0OR8K0TjfoyRqS2RJ9pjLfuMRXJ2TYGXG1Hf6jv8TUOp0FrgN9kLJcg2duQdAD8cUFnDghziXZ1IypJnZB8t66zHQVD3B/hnMsNw/Dl/QhqUlBTHjBQUUcwwVqI78EjHmc91TFQKUpQKUpQUxTFVpQKUpQUxVaUoKYpiq0oAGKpjxqtKCmKrSlBTFMVWlAqmKrSgVTFVpQUx4UxVaUFMUxjpVaUFp6ZNaw7Ov0uXKEBiNGjMOciVS0qBd8x5Vs2NjWgSoMuRdJb1zsku4AuqDI7cJQlAJAAFdsNYmZYuZa0RERv+H3v6ol/i7HuDSI7Ty5XYL5wVIGM5Ixvjar7DfJ0+4pZXPtb7YyVpZStKz16c3nXq/HlyLC0iLZGGSw8CmFICVBSRnp3A79fWvBMa4XS82+Qq0/g9uGtSluKWklYwMAAV1/BMT2+rPvNF6zuZ8e0x93xytVz258tj2y2x0NPrbQHm18xA79tqyd1vc6DYoMpL8Jb77wQt1IJa5Tncb52AGfjXkr8IwZc5B0+zLQ+6paHmeRHOk9AvPU+tWM2e4w9NRGRDjSn2ny85HcwQUknYHpn/Wpno7TpWPjR1RuZ/vt3eunr5NuVxQ0ufbHmgCVpZStKyO4jm88Vt1aezHuFzvkCWu1G3NRFKUpalpJcyOmB3dfrNbhXDNEb7NnEm01nq7/AH/2UpSuTWUpSgUpSgUpSgUpSgUpSgUpSgUpSgUpSgUpSgUpSgUpSgUpSgtoQKupQW4FUKfWrsUxQU5RVMZq7FVoLOXHdV9KUClKUClKUClKUClKUClKUClKUClKUClKUClKUClKUClKUClKUClKUClKUClKUClKUClKUClKUH//2Q=="/>
          <p:cNvSpPr>
            <a:spLocks noChangeAspect="1" noChangeArrowheads="1"/>
          </p:cNvSpPr>
          <p:nvPr/>
        </p:nvSpPr>
        <p:spPr bwMode="auto">
          <a:xfrm>
            <a:off x="254001" y="-744050"/>
            <a:ext cx="3213100" cy="94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5" name="Picture 14" descr="http://t1.gstatic.com/images?q=tbn:ANd9GcTTTK3EYiozB_NsNf9ju8P4GqelcduLnCj5aV0tJoQTuX8N9Yk&amp;t=1&amp;usg=__6_DiKrBmhG1L0heAFaIhTGVMIFE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0929" y="4623409"/>
            <a:ext cx="1316757" cy="655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06" name="Picture 58" descr="http://www.oknation.net/blog/home/blog_data/927/36927/images/00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610534"/>
            <a:ext cx="1281833" cy="652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19" descr="17D24152-274C-43B8-8479A8C9580F0AA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39715" y="4610534"/>
            <a:ext cx="1361375" cy="679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0" descr="image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61365" y="4610534"/>
            <a:ext cx="1467894" cy="648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70" name="Picture 22" descr="D:\Picture\imagesCAWJVFA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46" y="3862758"/>
            <a:ext cx="1353269" cy="747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Picture 25" descr="untitled.bmp"/>
          <p:cNvPicPr>
            <a:picLocks noChangeAspect="1"/>
          </p:cNvPicPr>
          <p:nvPr/>
        </p:nvPicPr>
        <p:blipFill>
          <a:blip r:embed="rId9" cstate="print"/>
          <a:srcRect l="19646" t="13018"/>
          <a:stretch>
            <a:fillRect/>
          </a:stretch>
        </p:blipFill>
        <p:spPr>
          <a:xfrm>
            <a:off x="7139715" y="3862758"/>
            <a:ext cx="1361375" cy="747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72" name="Picture 24" descr="D:\Picture\chess-image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6446" y="3214686"/>
            <a:ext cx="1353269" cy="648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Rectangle 26"/>
          <p:cNvSpPr/>
          <p:nvPr/>
        </p:nvSpPr>
        <p:spPr>
          <a:xfrm>
            <a:off x="0" y="857250"/>
            <a:ext cx="9144000" cy="102650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โครงการจ้างที่ปรึกษาเพื่อติดตามและประเมินผลโครงการ</a:t>
            </a:r>
          </a:p>
          <a:p>
            <a:pPr algn="ctr">
              <a:defRPr/>
            </a:pPr>
            <a:r>
              <a:rPr lang="th-TH" sz="24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ภายใต้แผนปฏิบัติการไทยเข้มแข็ง </a:t>
            </a:r>
            <a:r>
              <a:rPr lang="en-US" sz="24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2555 </a:t>
            </a:r>
            <a:r>
              <a:rPr lang="th-TH" sz="24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พื้นที่ </a:t>
            </a:r>
            <a:r>
              <a:rPr lang="en-US" sz="24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4</a:t>
            </a:r>
            <a:r>
              <a:rPr lang="th-TH" sz="24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 ภาค</a:t>
            </a:r>
          </a:p>
        </p:txBody>
      </p:sp>
      <p:pic>
        <p:nvPicPr>
          <p:cNvPr id="2059" name="Picture 23" descr="สบน.bmp"/>
          <p:cNvPicPr>
            <a:picLocks noChangeAspect="1"/>
          </p:cNvPicPr>
          <p:nvPr/>
        </p:nvPicPr>
        <p:blipFill>
          <a:blip r:embed="rId11" cstate="print"/>
          <a:srcRect l="781" t="2500" r="31252" b="64999"/>
          <a:stretch>
            <a:fillRect/>
          </a:stretch>
        </p:blipFill>
        <p:spPr bwMode="auto">
          <a:xfrm>
            <a:off x="0" y="0"/>
            <a:ext cx="3275856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ไทยเข้มแข็ง.bmp"/>
          <p:cNvPicPr>
            <a:picLocks noChangeAspect="1"/>
          </p:cNvPicPr>
          <p:nvPr/>
        </p:nvPicPr>
        <p:blipFill>
          <a:blip r:embed="rId12" cstate="print"/>
          <a:srcRect t="12228"/>
          <a:stretch>
            <a:fillRect/>
          </a:stretch>
        </p:blipFill>
        <p:spPr>
          <a:xfrm>
            <a:off x="7164288" y="3140968"/>
            <a:ext cx="1368152" cy="720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0" y="116632"/>
            <a:ext cx="6786563" cy="725487"/>
          </a:xfrm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โครงสร้างการบริหารจัดการโครงการ </a:t>
            </a:r>
            <a:endParaRPr lang="th-TH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 Box 1"/>
          <p:cNvSpPr txBox="1">
            <a:spLocks noChangeArrowheads="1"/>
          </p:cNvSpPr>
          <p:nvPr/>
        </p:nvSpPr>
        <p:spPr bwMode="auto">
          <a:xfrm>
            <a:off x="3445273" y="1061120"/>
            <a:ext cx="2088232" cy="448578"/>
          </a:xfrm>
          <a:prstGeom prst="rect">
            <a:avLst/>
          </a:prstGeom>
          <a:ln>
            <a:noFill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ผู้จัดการโครงการ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นางจริยา  บุณยะประภัศร</a:t>
            </a: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1980976" y="5686443"/>
            <a:ext cx="4967288" cy="314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นักวิชาการสนับสนุนโครงการ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rot="5400000">
            <a:off x="4319972" y="1630410"/>
            <a:ext cx="2160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4356282" y="4356290"/>
            <a:ext cx="43143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2773064" y="5214950"/>
            <a:ext cx="370176" cy="354162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>
            <a:off x="6046489" y="5214950"/>
            <a:ext cx="311461" cy="354162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1736407" y="1749416"/>
          <a:ext cx="5835989" cy="2346960"/>
        </p:xfrm>
        <a:graphic>
          <a:graphicData uri="http://schemas.openxmlformats.org/drawingml/2006/table">
            <a:tbl>
              <a:tblPr/>
              <a:tblGrid>
                <a:gridCol w="3983450"/>
                <a:gridCol w="1852539"/>
              </a:tblGrid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ผู้เชี่ยวชาญด้านการประเมินผลโครงการ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นางจริยา บุณยะประภัศร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ผู้เชี่ยวชาญด้านการติดตามและประเมินผลการบริหารโครงการลงทุน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ดร.เสริมพล  รัตสุข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ผู้เชี่ยวชาญด้านการวิจัยและประเมินผล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BrowalliaUPC"/>
                          <a:ea typeface="Times New Roman"/>
                          <a:cs typeface="BrowalliaUPC"/>
                        </a:rPr>
                        <a:t>รศ.ดร.กัลยา วานิชย์บัญชา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ผู้เชี่ยวชาญด้านการวิจัยภาคสนามและผู้มีส่วนได้เสีย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ดร.กฤษดา  เชียรวัฒนสุข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ผู้เชี่ยวชาญด้านการติดตามประเมินผล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นางสาวสุภัทรา  โกศลมนตรี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ผู้เชี่ยวชาญด้านเศรษฐกิจชุมชน  เศรษฐกิจสร้างสรรค์ และการท่องเที่ยว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ดร.อัครนันท์  คิดสม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ผู้เชี่ยวชาญด้านขนส่งและการประเมินผล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ดร.สุรศักดิ์  ทวีศิลป์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ผู้เชี่ยวชาญด้านสังคม สิ่งแวดล้อม การศึกษา และคุณภาพชีวิต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นางบุษบา  อิศรางกูร ณ อยุธยา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ผู้เชี่ยวชาญด้านสาธารณสุขและโครงสร้างพื้นฐานและการประเมินผล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ดร.เบญจภรณ์  บุณยพุกกณะ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ผู้เชี่ยวชาญด้านทรัพยากรน้ำและการเกษตร และการประเมินผล</a:t>
                      </a:r>
                      <a:endParaRPr lang="en-US" sz="140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นายไพรัตน์  วีรุตมเสน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5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Times New Roman"/>
                          <a:ea typeface="Times New Roman"/>
                          <a:cs typeface="Browallia New"/>
                        </a:rPr>
                        <a:t>ผู้เชี่ยวชาญด้านจัดซื้อ / จัดจ้าง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400" dirty="0">
                          <a:latin typeface="Angsana New"/>
                          <a:ea typeface="Times New Roman"/>
                          <a:cs typeface="BrowalliaUPC"/>
                        </a:rPr>
                        <a:t>นางสาวสุภางค์  เมฆจรัส</a:t>
                      </a:r>
                      <a:endParaRPr lang="en-US" sz="1400" dirty="0">
                        <a:latin typeface="Times New Roman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928794" y="4572008"/>
            <a:ext cx="4967288" cy="4286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th-TH" sz="1600" b="1" dirty="0" smtClean="0">
                <a:latin typeface="Browallia New" pitchFamily="34" charset="-34"/>
                <a:cs typeface="Browallia New" pitchFamily="34" charset="-34"/>
              </a:rPr>
              <a:t>ผู้เชี่ยวชาญและนักวิชาการสนับสนุนการปฏิบัติงานในพื้นที่</a:t>
            </a:r>
            <a:endParaRPr kumimoji="0" lang="th-TH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0806D6-E156-4BA0-B656-D79834D26A38}" type="slidenum">
              <a:rPr lang="th-TH"/>
              <a:pPr>
                <a:defRPr/>
              </a:pPr>
              <a:t>11</a:t>
            </a:fld>
            <a:endParaRPr lang="th-TH"/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571504" y="1000108"/>
            <a:ext cx="76438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TH SarabunPSK"/>
                <a:cs typeface="Browallia New" pitchFamily="34" charset="-34"/>
              </a:rPr>
              <a:t>(โทรศัพท์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TH SarabunPSK"/>
                <a:cs typeface="Browallia New" pitchFamily="34" charset="-34"/>
              </a:rPr>
              <a:t>02-509-9094-5,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TH SarabunPSK"/>
                <a:cs typeface="Browallia New" pitchFamily="34" charset="-34"/>
              </a:rPr>
              <a:t>โทรสาร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TH SarabunPSK"/>
                <a:cs typeface="Browallia New" pitchFamily="34" charset="-34"/>
              </a:rPr>
              <a:t>02-509-9060)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cs typeface="Browallia New" pitchFamily="34" charset="-34"/>
              </a:rPr>
              <a:t>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1472" y="1643050"/>
          <a:ext cx="8001056" cy="1203960"/>
        </p:xfrm>
        <a:graphic>
          <a:graphicData uri="http://schemas.openxmlformats.org/drawingml/2006/table">
            <a:tbl>
              <a:tblPr/>
              <a:tblGrid>
                <a:gridCol w="3779376"/>
                <a:gridCol w="4221680"/>
              </a:tblGrid>
              <a:tr h="0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600"/>
                        <a:buFont typeface="TH SarabunPSK"/>
                        <a:buAutoNum type="arabicParenR"/>
                      </a:pPr>
                      <a:r>
                        <a:rPr lang="th-TH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คุณจริยา บุณยะประภัศร  (ผู้จัดการโครงการ) </a:t>
                      </a:r>
                      <a:endParaRPr lang="en-US" sz="2000" dirty="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  <a:p>
                      <a:pPr marL="45021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โทรศัพท์</a:t>
                      </a:r>
                      <a:r>
                        <a:rPr lang="en-US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089-815-2880</a:t>
                      </a:r>
                    </a:p>
                    <a:p>
                      <a:pPr marL="45021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อีเมล์</a:t>
                      </a:r>
                      <a:r>
                        <a:rPr lang="en-US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chariya_p@msil.co.th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600"/>
                        <a:buFont typeface="TH SarabunPSK"/>
                        <a:buNone/>
                      </a:pP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  2)</a:t>
                      </a:r>
                      <a:r>
                        <a:rPr lang="en-US" sz="2000" baseline="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 </a:t>
                      </a: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คุณ</a:t>
                      </a:r>
                      <a:r>
                        <a:rPr lang="th-TH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สุภัทรา  โกศล</a:t>
                      </a: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มนตรี  (รองผู้จัดการโครงการ</a:t>
                      </a: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)</a:t>
                      </a:r>
                      <a:endParaRPr lang="en-US" sz="2000" dirty="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  <a:p>
                      <a:pPr marL="30607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โทรศัพท์</a:t>
                      </a:r>
                      <a:r>
                        <a:rPr lang="en-US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081-821-3664</a:t>
                      </a:r>
                    </a:p>
                    <a:p>
                      <a:pPr marL="30607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อีเมล์</a:t>
                      </a:r>
                      <a:r>
                        <a:rPr lang="en-US" sz="2000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suphattra_k@msil.co.th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42910" y="3286124"/>
          <a:ext cx="7786742" cy="2606040"/>
        </p:xfrm>
        <a:graphic>
          <a:graphicData uri="http://schemas.openxmlformats.org/drawingml/2006/table">
            <a:tbl>
              <a:tblPr/>
              <a:tblGrid>
                <a:gridCol w="3786214"/>
                <a:gridCol w="4000528"/>
              </a:tblGrid>
              <a:tr h="0">
                <a:tc gridSpan="2">
                  <a:txBody>
                    <a:bodyPr/>
                    <a:lstStyle/>
                    <a:p>
                      <a:pPr marL="2286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b="1" u="sng" dirty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นักวิชาการและประสานงานโครงการ</a:t>
                      </a:r>
                      <a:endParaRPr lang="en-US" sz="2000" dirty="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600"/>
                        <a:buFont typeface="TH SarabunPSK"/>
                        <a:buAutoNum type="arabicParenR"/>
                      </a:pPr>
                      <a:r>
                        <a:rPr lang="th-TH" sz="200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คุณรพีพรรณ แสงกระจ่าง</a:t>
                      </a:r>
                      <a:endParaRPr lang="en-US" sz="200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โทรศัพท์</a:t>
                      </a:r>
                      <a:r>
                        <a:rPr lang="en-US" sz="200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081-912-2458</a:t>
                      </a:r>
                    </a:p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อีเมล์</a:t>
                      </a:r>
                      <a:r>
                        <a:rPr lang="en-US" sz="200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rapeepun_s@msil.co.th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600"/>
                        <a:buFont typeface="TH SarabunPSK"/>
                        <a:buNone/>
                      </a:pP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2)    </a:t>
                      </a: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คุณบุพผา  ปฏิมาพรเลิศ </a:t>
                      </a:r>
                      <a:endParaRPr lang="en-US" sz="2000" dirty="0" smtClean="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โทรศัพท์</a:t>
                      </a: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089-171-9672</a:t>
                      </a:r>
                    </a:p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อีเมล์</a:t>
                      </a: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buppha_p@msil.co.th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600"/>
                        <a:buFont typeface="TH SarabunPSK"/>
                        <a:buNone/>
                      </a:pP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3)</a:t>
                      </a:r>
                      <a:r>
                        <a:rPr lang="en-US" sz="2000" baseline="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     </a:t>
                      </a: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คุณหนึ่งนุช  วงศาสุทธิกุล</a:t>
                      </a:r>
                      <a:endParaRPr lang="en-US" sz="2000" dirty="0" smtClean="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โทรศัพท์</a:t>
                      </a: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081-914-9421</a:t>
                      </a:r>
                    </a:p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th-TH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อีเมล์</a:t>
                      </a:r>
                      <a:r>
                        <a:rPr lang="en-US" sz="2000" dirty="0" smtClean="0">
                          <a:latin typeface="Browallia New" pitchFamily="34" charset="-34"/>
                          <a:ea typeface="Corbel"/>
                          <a:cs typeface="Browallia New" pitchFamily="34" charset="-34"/>
                        </a:rPr>
                        <a:t>: nuengnuch_w@msil.co.th</a:t>
                      </a:r>
                      <a:endParaRPr lang="en-US" sz="2000" dirty="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600"/>
                        <a:buFont typeface="TH SarabunPSK"/>
                        <a:buNone/>
                      </a:pPr>
                      <a:endParaRPr lang="en-US" sz="2000" dirty="0">
                        <a:latin typeface="Browallia New" pitchFamily="34" charset="-34"/>
                        <a:ea typeface="Corbel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28750" y="116632"/>
            <a:ext cx="6786563" cy="725487"/>
          </a:xfrm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ติดต่อโครงการฯ </a:t>
            </a:r>
            <a:endParaRPr lang="th-TH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0" y="2000240"/>
            <a:ext cx="9144000" cy="1477328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th-TH" sz="36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ประสบการณ์และผลงานของ</a:t>
            </a:r>
            <a:endParaRPr lang="th-TH" sz="3600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บริษัท แมเนจเมนท์ โซลูชั่นส์ อินเตอร์เนชั่นแนล จำกัด (</a:t>
            </a:r>
            <a:r>
              <a:rPr lang="en-US" sz="36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MSI) </a:t>
            </a:r>
            <a:endParaRPr lang="th-TH" sz="3600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E7F39D-70A5-42E8-AEF7-FB14E7D9282F}" type="slidenum">
              <a:rPr lang="th-TH"/>
              <a:pPr>
                <a:defRPr/>
              </a:pPr>
              <a:t>2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3" descr="D:\N('_'!)oM Documents\N('_')om\My Pictures\MSI\logo_small.png"/>
          <p:cNvPicPr>
            <a:picLocks noChangeAspect="1" noChangeArrowheads="1"/>
          </p:cNvPicPr>
          <p:nvPr/>
        </p:nvPicPr>
        <p:blipFill>
          <a:blip r:embed="rId3" cstate="print">
            <a:lum bright="84000" contrast="-90000"/>
          </a:blip>
          <a:srcRect/>
          <a:stretch>
            <a:fillRect/>
          </a:stretch>
        </p:blipFill>
        <p:spPr bwMode="auto">
          <a:xfrm rot="-205922">
            <a:off x="4730771" y="946267"/>
            <a:ext cx="4171950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6786563" cy="725487"/>
          </a:xfrm>
        </p:spPr>
        <p:txBody>
          <a:bodyPr rtlCol="0">
            <a:normAutofit/>
          </a:bodyPr>
          <a:lstStyle/>
          <a:p>
            <a:pPr lvl="2" algn="r">
              <a:defRPr/>
            </a:pPr>
            <a:r>
              <a:rPr lang="th-TH" sz="2800" dirty="0" smtClean="0"/>
              <a:t>ประวัติ</a:t>
            </a:r>
            <a:r>
              <a:rPr sz="2800" dirty="0" err="1" smtClean="0"/>
              <a:t>ขอ</a:t>
            </a:r>
            <a:r>
              <a:rPr lang="th-TH" sz="2800" dirty="0" smtClean="0"/>
              <a:t>ง</a:t>
            </a:r>
            <a:r>
              <a:rPr sz="2800" dirty="0" err="1" smtClean="0"/>
              <a:t>บริษัท</a:t>
            </a:r>
            <a:r>
              <a:rPr lang="th-TH" sz="2800" dirty="0" smtClean="0"/>
              <a:t> ฯ</a:t>
            </a:r>
            <a:endParaRPr sz="2800" dirty="0"/>
          </a:p>
        </p:txBody>
      </p:sp>
      <p:sp>
        <p:nvSpPr>
          <p:cNvPr id="8197" name="Rectangle 11"/>
          <p:cNvSpPr>
            <a:spLocks noChangeArrowheads="1"/>
          </p:cNvSpPr>
          <p:nvPr/>
        </p:nvSpPr>
        <p:spPr bwMode="auto">
          <a:xfrm>
            <a:off x="285750" y="1124744"/>
            <a:ext cx="8606730" cy="1742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7338" indent="-287338" algn="thaiDist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800" b="1" dirty="0">
                <a:latin typeface="Browallia New" pitchFamily="34" charset="-34"/>
                <a:cs typeface="Browallia New" pitchFamily="34" charset="-34"/>
              </a:rPr>
              <a:t>MSI 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ก่อตั้งเมื่อ ปี 2534 (</a:t>
            </a:r>
            <a:r>
              <a:rPr lang="en-US" sz="1800" b="1" dirty="0">
                <a:latin typeface="Browallia New" pitchFamily="34" charset="-34"/>
                <a:cs typeface="Browallia New" pitchFamily="34" charset="-34"/>
              </a:rPr>
              <a:t>18 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ปี) ทุนจดทะเบียน </a:t>
            </a:r>
            <a:r>
              <a:rPr lang="en-US" sz="1800" b="1" dirty="0">
                <a:latin typeface="Browallia New" pitchFamily="34" charset="-34"/>
                <a:cs typeface="Browallia New" pitchFamily="34" charset="-34"/>
              </a:rPr>
              <a:t>15 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ล้านบาท </a:t>
            </a:r>
          </a:p>
          <a:p>
            <a:pPr marL="287338" indent="-287338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800" b="1" dirty="0">
                <a:latin typeface="Browallia New" pitchFamily="34" charset="-34"/>
                <a:cs typeface="Browallia New" pitchFamily="34" charset="-34"/>
              </a:rPr>
              <a:t>MSI 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เป็นบริษัทที่ปรึกษาที่จดทะเบียนรับรองจาก กระทรวงการคลัง ประเภท </a:t>
            </a:r>
            <a:r>
              <a:rPr lang="en-US" sz="1800" b="1" dirty="0">
                <a:latin typeface="Browallia New" pitchFamily="34" charset="-34"/>
                <a:cs typeface="Browallia New" pitchFamily="34" charset="-34"/>
              </a:rPr>
              <a:t>A 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หมายเลข 798 </a:t>
            </a:r>
          </a:p>
          <a:p>
            <a:pPr marL="287338" indent="-287338"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1800" b="1" dirty="0">
                <a:latin typeface="Browallia New" pitchFamily="34" charset="-34"/>
                <a:cs typeface="Browallia New" pitchFamily="34" charset="-34"/>
              </a:rPr>
              <a:t>MSI 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เป็น</a:t>
            </a:r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บริษัท ฯ ที่ปรึกษาไทยที่มีความเชี่ยวชาญในเชิงของสหสาขา (</a:t>
            </a:r>
            <a:r>
              <a:rPr lang="en-US" sz="1800" b="1" dirty="0" smtClean="0">
                <a:latin typeface="Browallia New" pitchFamily="34" charset="-34"/>
                <a:cs typeface="Browallia New" pitchFamily="34" charset="-34"/>
              </a:rPr>
              <a:t>Multi Disciplines) </a:t>
            </a:r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รวมถึงมีผู้เชี่ยวชาญเฉพาะด้านที่มีประสบการณ์ ทำให้บริษัทฯ สามารถ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ให้บริการทางวิชาการได้ครบถ้วน ครอบคลุมทุก</a:t>
            </a:r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แขนงใน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โครงการต่างๆ ของหน่วยงาน ทั้งภาครัฐ รัฐวิสาหกิจ และเอกชน กว่า </a:t>
            </a:r>
            <a:r>
              <a:rPr lang="en-US" sz="1800" b="1" dirty="0">
                <a:latin typeface="Browallia New" pitchFamily="34" charset="-34"/>
                <a:cs typeface="Browallia New" pitchFamily="34" charset="-34"/>
              </a:rPr>
              <a:t>50</a:t>
            </a:r>
            <a:r>
              <a:rPr lang="th-TH" sz="1800" b="1" dirty="0">
                <a:latin typeface="Browallia New" pitchFamily="34" charset="-34"/>
                <a:cs typeface="Browallia New" pitchFamily="34" charset="-34"/>
              </a:rPr>
              <a:t> โครงการ</a:t>
            </a:r>
          </a:p>
        </p:txBody>
      </p:sp>
      <p:sp>
        <p:nvSpPr>
          <p:cNvPr id="41" name="Slide Number Placeholder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pPr>
              <a:defRPr/>
            </a:pPr>
            <a:fld id="{6A825EC8-99A3-429E-B4BA-275EBC9613B5}" type="slidenum">
              <a:rPr lang="th-TH"/>
              <a:pPr>
                <a:defRPr/>
              </a:pPr>
              <a:t>3</a:t>
            </a:fld>
            <a:endParaRPr lang="th-TH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3563887" y="3062312"/>
            <a:ext cx="1545357" cy="306388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คณะกรรมการบริษัท</a:t>
            </a:r>
            <a:endParaRPr kumimoji="0" lang="th-TH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563887" y="3697089"/>
            <a:ext cx="1545357" cy="307975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6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กรรมการผู้จัดการ</a:t>
            </a:r>
            <a:endParaRPr kumimoji="0" lang="th-TH" sz="16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5546924" y="3607718"/>
            <a:ext cx="1473348" cy="5413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17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คณะที่ปรึกษาการบริหารจัดการ</a:t>
            </a: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171353" y="4221088"/>
            <a:ext cx="1545357" cy="3079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หน่วยบริหารองค์กร</a:t>
            </a:r>
            <a:endParaRPr kumimoji="0" lang="th-TH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2180878" y="4653136"/>
            <a:ext cx="1684742" cy="3063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ที่ปรึกษา / ผู้เชี่ยวชาญ</a:t>
            </a:r>
            <a:endParaRPr kumimoji="0" lang="th-TH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4828408" y="4364211"/>
            <a:ext cx="1694841" cy="3079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ผู้ช่วยกรรมการผู้จัดการ</a:t>
            </a: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395536" y="5381079"/>
            <a:ext cx="1390382" cy="10002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หน่วยที่ปรึกษา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ด้าน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ยุทธศาสตร์        การพัฒนาธุรกิจ และ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การ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ติดตามประเมินผล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2049739" y="5373216"/>
            <a:ext cx="1298126" cy="1008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หน่วยที่ปรึกษาด้านการเงินและบัญชี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8" name="Rectangle 10"/>
          <p:cNvSpPr>
            <a:spLocks noChangeArrowheads="1"/>
          </p:cNvSpPr>
          <p:nvPr/>
        </p:nvSpPr>
        <p:spPr bwMode="auto">
          <a:xfrm>
            <a:off x="3779912" y="5381079"/>
            <a:ext cx="1368152" cy="10002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หน่วยที่ปรึกษา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ด้านการบริหารและพัฒนาทรัพยากรบุคคล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และองค์กร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79" name="Rectangle 11"/>
          <p:cNvSpPr>
            <a:spLocks noChangeArrowheads="1"/>
          </p:cNvSpPr>
          <p:nvPr/>
        </p:nvSpPr>
        <p:spPr bwMode="auto">
          <a:xfrm>
            <a:off x="5508104" y="5373216"/>
            <a:ext cx="1368152" cy="1008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หน่วยที่ปรึกษา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ด้านเทคโนโลยีสารสนเทศเพื่อการบริหารจัดการ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980" name="Rectangle 12"/>
          <p:cNvSpPr>
            <a:spLocks noChangeArrowheads="1"/>
          </p:cNvSpPr>
          <p:nvPr/>
        </p:nvSpPr>
        <p:spPr bwMode="auto">
          <a:xfrm>
            <a:off x="7308305" y="5373216"/>
            <a:ext cx="1296143" cy="1008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หน่วยที่ปรึกษา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Angsana New" pitchFamily="18" charset="-34"/>
                <a:cs typeface="Browallia New" pitchFamily="34" charset="-34"/>
              </a:rPr>
              <a:t>ด้านการปรับปรุงกระบวนงาน</a:t>
            </a: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83981" name="AutoShape 13"/>
          <p:cNvCxnSpPr>
            <a:cxnSpLocks noChangeShapeType="1"/>
          </p:cNvCxnSpPr>
          <p:nvPr/>
        </p:nvCxnSpPr>
        <p:spPr bwMode="auto">
          <a:xfrm rot="16200000" flipH="1">
            <a:off x="4202108" y="3523362"/>
            <a:ext cx="307840" cy="103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983" name="AutoShape 15"/>
          <p:cNvCxnSpPr>
            <a:cxnSpLocks noChangeShapeType="1"/>
          </p:cNvCxnSpPr>
          <p:nvPr/>
        </p:nvCxnSpPr>
        <p:spPr bwMode="auto">
          <a:xfrm>
            <a:off x="971600" y="5229200"/>
            <a:ext cx="6912768" cy="1588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AutoShape 13"/>
          <p:cNvCxnSpPr>
            <a:cxnSpLocks noChangeShapeType="1"/>
          </p:cNvCxnSpPr>
          <p:nvPr/>
        </p:nvCxnSpPr>
        <p:spPr bwMode="auto">
          <a:xfrm rot="16200000" flipH="1">
            <a:off x="3743909" y="4617132"/>
            <a:ext cx="1224137" cy="2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AutoShape 13"/>
          <p:cNvCxnSpPr>
            <a:cxnSpLocks noChangeShapeType="1"/>
          </p:cNvCxnSpPr>
          <p:nvPr/>
        </p:nvCxnSpPr>
        <p:spPr bwMode="auto">
          <a:xfrm rot="16200000" flipH="1">
            <a:off x="899592" y="5301208"/>
            <a:ext cx="144018" cy="2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AutoShape 13"/>
          <p:cNvCxnSpPr>
            <a:cxnSpLocks noChangeShapeType="1"/>
          </p:cNvCxnSpPr>
          <p:nvPr/>
        </p:nvCxnSpPr>
        <p:spPr bwMode="auto">
          <a:xfrm rot="16200000" flipH="1">
            <a:off x="2627784" y="5301208"/>
            <a:ext cx="144018" cy="2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AutoShape 13"/>
          <p:cNvCxnSpPr>
            <a:cxnSpLocks noChangeShapeType="1"/>
          </p:cNvCxnSpPr>
          <p:nvPr/>
        </p:nvCxnSpPr>
        <p:spPr bwMode="auto">
          <a:xfrm rot="16200000" flipH="1">
            <a:off x="4283968" y="5301208"/>
            <a:ext cx="144018" cy="2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AutoShape 13"/>
          <p:cNvCxnSpPr>
            <a:cxnSpLocks noChangeShapeType="1"/>
          </p:cNvCxnSpPr>
          <p:nvPr/>
        </p:nvCxnSpPr>
        <p:spPr bwMode="auto">
          <a:xfrm rot="16200000" flipH="1">
            <a:off x="6084168" y="5301208"/>
            <a:ext cx="144018" cy="2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AutoShape 13"/>
          <p:cNvCxnSpPr>
            <a:cxnSpLocks noChangeShapeType="1"/>
          </p:cNvCxnSpPr>
          <p:nvPr/>
        </p:nvCxnSpPr>
        <p:spPr bwMode="auto">
          <a:xfrm rot="16200000" flipH="1">
            <a:off x="7812360" y="5301208"/>
            <a:ext cx="144018" cy="2"/>
          </a:xfrm>
          <a:prstGeom prst="straightConnector1">
            <a:avLst/>
          </a:prstGeom>
          <a:ln w="19050"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3731568" y="4365104"/>
            <a:ext cx="61488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885828" y="4797152"/>
            <a:ext cx="47086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4355976" y="4509120"/>
            <a:ext cx="47086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5114156" y="3861048"/>
            <a:ext cx="43204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rcRect l="32475" t="18634" r="13188" b="7539"/>
          <a:stretch>
            <a:fillRect/>
          </a:stretch>
        </p:blipFill>
        <p:spPr bwMode="auto">
          <a:xfrm>
            <a:off x="4786314" y="4143380"/>
            <a:ext cx="1774520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6715125" cy="725487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ประสบการณ์และผลงานสำคัญ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(1)</a:t>
            </a:r>
            <a:endParaRPr lang="th-TH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8" y="1071563"/>
            <a:ext cx="8501062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ด้านการติดตามและประเมินผลโครงการ (1)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16216" y="6381328"/>
            <a:ext cx="2133600" cy="365125"/>
          </a:xfrm>
        </p:spPr>
        <p:txBody>
          <a:bodyPr/>
          <a:lstStyle/>
          <a:p>
            <a:pPr>
              <a:defRPr/>
            </a:pPr>
            <a:fld id="{6A420ACB-60A0-4250-BE86-70C990476057}" type="slidenum">
              <a:rPr lang="th-TH"/>
              <a:pPr>
                <a:defRPr/>
              </a:pPr>
              <a:t>4</a:t>
            </a:fld>
            <a:endParaRPr lang="th-TH" dirty="0"/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143446" y="1571612"/>
            <a:ext cx="4500562" cy="2808312"/>
            <a:chOff x="4500595" y="1766876"/>
            <a:chExt cx="4500565" cy="1993035"/>
          </a:xfrm>
        </p:grpSpPr>
        <p:grpSp>
          <p:nvGrpSpPr>
            <p:cNvPr id="4" name="Group 55"/>
            <p:cNvGrpSpPr>
              <a:grpSpLocks/>
            </p:cNvGrpSpPr>
            <p:nvPr/>
          </p:nvGrpSpPr>
          <p:grpSpPr bwMode="auto">
            <a:xfrm>
              <a:off x="4500595" y="1766876"/>
              <a:ext cx="4500565" cy="1233487"/>
              <a:chOff x="3012" y="1864"/>
              <a:chExt cx="2835" cy="777"/>
            </a:xfrm>
          </p:grpSpPr>
          <p:pic>
            <p:nvPicPr>
              <p:cNvPr id="29" name="Picture 8" descr="DOH_logo"/>
              <p:cNvPicPr preferRelativeResize="0"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12" y="1870"/>
                <a:ext cx="497" cy="3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" name="Rectangle 32"/>
              <p:cNvSpPr>
                <a:spLocks noChangeArrowheads="1"/>
              </p:cNvSpPr>
              <p:nvPr/>
            </p:nvSpPr>
            <p:spPr bwMode="auto">
              <a:xfrm>
                <a:off x="3417" y="1864"/>
                <a:ext cx="2430" cy="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180975" indent="-180975">
                  <a:lnSpc>
                    <a:spcPct val="90000"/>
                  </a:lnSpc>
                  <a:spcBef>
                    <a:spcPct val="20000"/>
                  </a:spcBef>
                  <a:buSzPct val="45000"/>
                  <a:buFont typeface="Wingdings" pitchFamily="2" charset="2"/>
                  <a:buChar char="Ø"/>
                </a:pP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โครงการการประเมินผลแผนการก่อสร้างทางสาย</a:t>
                </a:r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หลัก   ให้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เป็น 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4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ช่องจราจร (ระยะที่ 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1</a:t>
                </a:r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) ในภาคเหนือ                 ภาคตะวันออกเฉียงเหนือ ภาคตะวันออก และภาคใต้         กรมทางหลวง</a:t>
                </a:r>
                <a:endParaRPr lang="th-TH" sz="1600" b="1" dirty="0">
                  <a:solidFill>
                    <a:srgbClr val="0000FF"/>
                  </a:solidFill>
                  <a:latin typeface="Browallia New" pitchFamily="34" charset="-34"/>
                  <a:cs typeface="Browallia New" pitchFamily="34" charset="-34"/>
                </a:endParaRPr>
              </a:p>
              <a:p>
                <a:pPr marL="180975" indent="-180975">
                  <a:lnSpc>
                    <a:spcPct val="90000"/>
                  </a:lnSpc>
                  <a:spcBef>
                    <a:spcPct val="20000"/>
                  </a:spcBef>
                  <a:buSzPct val="45000"/>
                  <a:buFont typeface="Wingdings" pitchFamily="2" charset="2"/>
                  <a:buChar char="Ø"/>
                </a:pP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โครงการการประเมินผลโครงการทางหลวงพิเศษระหว่างเมือง สายกรุงเทพ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-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ชลบุรี และวงแหวนรอบนอก กทม. </a:t>
                </a:r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กรมทางหลวงด้าน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ตะวันออก </a:t>
                </a:r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กรมทางหลวง</a:t>
                </a:r>
                <a:endParaRPr lang="th-TH" sz="1600" b="1" dirty="0">
                  <a:solidFill>
                    <a:srgbClr val="0000FF"/>
                  </a:solidFill>
                  <a:latin typeface="Browallia New" pitchFamily="34" charset="-34"/>
                  <a:cs typeface="Browallia New" pitchFamily="34" charset="-34"/>
                </a:endParaRPr>
              </a:p>
            </p:txBody>
          </p:sp>
        </p:grp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4786345" y="2929347"/>
              <a:ext cx="4143378" cy="830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kern="100" dirty="0">
                  <a:latin typeface="Browallia New" pitchFamily="34" charset="-34"/>
                  <a:cs typeface="Browallia New" pitchFamily="34" charset="-34"/>
                </a:rPr>
                <a:t>ดำเนินการประเมินผลโครงการ</a:t>
              </a:r>
              <a:r>
                <a:rPr lang="en-US" sz="1600" kern="100" dirty="0">
                  <a:latin typeface="Browallia New" pitchFamily="34" charset="-34"/>
                  <a:cs typeface="Browallia New" pitchFamily="34" charset="-34"/>
                </a:rPr>
                <a:t> (Post-Evaluation) </a:t>
              </a:r>
              <a:r>
                <a:rPr lang="th-TH" sz="1600" kern="100" dirty="0">
                  <a:latin typeface="Browallia New" pitchFamily="34" charset="-34"/>
                  <a:cs typeface="Browallia New" pitchFamily="34" charset="-34"/>
                </a:rPr>
                <a:t>รวมถึง ศึกษาวิจัยทัศนคติ และความคิดเห็นของผู้มีส่วนได้ส่วนเสียในการใช้ทางหลวง เพื่อประเมินผลสัมฤทธิ์ในระดับ</a:t>
              </a:r>
              <a:r>
                <a:rPr lang="en-US" sz="1600" kern="100" dirty="0">
                  <a:latin typeface="Browallia New" pitchFamily="34" charset="-34"/>
                  <a:cs typeface="Browallia New" pitchFamily="34" charset="-34"/>
                </a:rPr>
                <a:t> Output </a:t>
              </a:r>
              <a:r>
                <a:rPr lang="th-TH" sz="1600" kern="100" dirty="0">
                  <a:latin typeface="Browallia New" pitchFamily="34" charset="-34"/>
                  <a:cs typeface="Browallia New" pitchFamily="34" charset="-34"/>
                </a:rPr>
                <a:t>และ </a:t>
              </a:r>
              <a:r>
                <a:rPr lang="en-US" sz="1600" kern="100" dirty="0">
                  <a:latin typeface="Browallia New" pitchFamily="34" charset="-34"/>
                  <a:cs typeface="Browallia New" pitchFamily="34" charset="-34"/>
                </a:rPr>
                <a:t>Outcome</a:t>
              </a:r>
              <a:endParaRPr lang="th-TH" sz="1600" kern="100" dirty="0">
                <a:latin typeface="Browallia New" pitchFamily="34" charset="-34"/>
                <a:cs typeface="Browallia New" pitchFamily="34" charset="-34"/>
              </a:endParaRPr>
            </a:p>
          </p:txBody>
        </p:sp>
      </p:grp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213172" y="4077072"/>
            <a:ext cx="4214812" cy="2574983"/>
            <a:chOff x="4624387" y="3072939"/>
            <a:chExt cx="4214842" cy="2575689"/>
          </a:xfrm>
        </p:grpSpPr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4624387" y="3072939"/>
              <a:ext cx="4214842" cy="641813"/>
              <a:chOff x="5381625" y="1727200"/>
              <a:chExt cx="4214842" cy="641813"/>
            </a:xfrm>
          </p:grpSpPr>
          <p:pic>
            <p:nvPicPr>
              <p:cNvPr id="24" name="Picture 39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381625" y="1727200"/>
                <a:ext cx="63500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Rectangle 39"/>
              <p:cNvSpPr>
                <a:spLocks noChangeArrowheads="1"/>
              </p:cNvSpPr>
              <p:nvPr/>
            </p:nvSpPr>
            <p:spPr bwMode="auto">
              <a:xfrm>
                <a:off x="6015039" y="1784238"/>
                <a:ext cx="3581428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โครงการศึกษาเพื่อประเมินผลระดับคุณภาพในการบริหารจัดการนิคมอุตสาหกรรมและท่าเรืออุตสาหกรรม</a:t>
                </a:r>
                <a:endParaRPr lang="th-TH" sz="1600" dirty="0">
                  <a:solidFill>
                    <a:srgbClr val="0000FF"/>
                  </a:solidFill>
                  <a:latin typeface="Calibri" pitchFamily="34" charset="0"/>
                  <a:cs typeface="Cordia New" pitchFamily="34" charset="-34"/>
                </a:endParaRPr>
              </a:p>
            </p:txBody>
          </p:sp>
        </p:grp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4767263" y="3709124"/>
              <a:ext cx="4019579" cy="1939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/>
              <a:r>
                <a:rPr lang="th-TH" sz="1500" dirty="0">
                  <a:latin typeface="Browallia New" pitchFamily="34" charset="-34"/>
                  <a:cs typeface="Browallia New" pitchFamily="34" charset="-34"/>
                </a:rPr>
                <a:t>ดำเนินการประเมินผลคุณภาพการบริหารจัดการนิคมอุตสาหกรรม </a:t>
              </a:r>
              <a:r>
                <a:rPr lang="en-US" sz="1500" dirty="0">
                  <a:latin typeface="Browallia New" pitchFamily="34" charset="-34"/>
                  <a:cs typeface="Browallia New" pitchFamily="34" charset="-34"/>
                </a:rPr>
                <a:t>14</a:t>
              </a:r>
              <a:r>
                <a:rPr lang="th-TH" sz="1500" dirty="0">
                  <a:latin typeface="Browallia New" pitchFamily="34" charset="-34"/>
                  <a:cs typeface="Browallia New" pitchFamily="34" charset="-34"/>
                </a:rPr>
                <a:t> แห่ง และท่าเรืออุตสาหกรรม </a:t>
              </a:r>
              <a:r>
                <a:rPr lang="en-US" sz="1500" dirty="0">
                  <a:latin typeface="Browallia New" pitchFamily="34" charset="-34"/>
                  <a:cs typeface="Browallia New" pitchFamily="34" charset="-34"/>
                </a:rPr>
                <a:t>1</a:t>
              </a:r>
              <a:r>
                <a:rPr lang="th-TH" sz="1500" dirty="0">
                  <a:latin typeface="Browallia New" pitchFamily="34" charset="-34"/>
                  <a:cs typeface="Browallia New" pitchFamily="34" charset="-34"/>
                </a:rPr>
                <a:t>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แห่ง ที่ กนอ. ดำเนินการเอง ได้แก่ นิคมอุตสาหกรรมบางชัน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 นิคม ฯ ลาดกระบัง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 นิคม ฯ บางปู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นิคม ฯ บางพลี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นิคม ฯ ภาคเหนือ (ลำพูน)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นิคม ฯ มาบตาพุด, นิคม ฯ สมุทรสาคร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 นิคม ฯ ภาคใต้ (สงขลา)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นิคม ฯ พิจิตร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 นิคม ฯ แก่งคอย</a:t>
              </a:r>
              <a:r>
                <a:rPr lang="en-US" sz="1500" dirty="0" smtClean="0">
                  <a:latin typeface="Browallia New" pitchFamily="34" charset="-34"/>
                  <a:cs typeface="Browallia New" pitchFamily="34" charset="-34"/>
                </a:rPr>
                <a:t>,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และท่าเรืออุตสาหกรรมมาบตาพุด </a:t>
              </a:r>
              <a:r>
                <a:rPr lang="th-TH" sz="1500" dirty="0">
                  <a:latin typeface="Browallia New" pitchFamily="34" charset="-34"/>
                  <a:cs typeface="Browallia New" pitchFamily="34" charset="-34"/>
                </a:rPr>
                <a:t>พร้อมให้ข้อเสนอแนะแก่ </a:t>
              </a:r>
              <a:r>
                <a:rPr lang="th-TH" sz="1500" dirty="0" smtClean="0">
                  <a:latin typeface="Browallia New" pitchFamily="34" charset="-34"/>
                  <a:cs typeface="Browallia New" pitchFamily="34" charset="-34"/>
                </a:rPr>
                <a:t>กนอ.  รวมทั้ง การสำรวจความคิดเห็นของผู้มีส่วนได้เสียทุกกลุ่ม </a:t>
              </a:r>
              <a:r>
                <a:rPr lang="th-TH" sz="1500" dirty="0">
                  <a:latin typeface="Browallia New" pitchFamily="34" charset="-34"/>
                  <a:cs typeface="Browallia New" pitchFamily="34" charset="-34"/>
                </a:rPr>
                <a:t>เพื่อปรับปรุงเกณฑ์ชี้วัดให้มีความเหมาะสมยิ่งขึ้นต่อไป</a:t>
              </a:r>
            </a:p>
          </p:txBody>
        </p:sp>
      </p:grpSp>
      <p:pic>
        <p:nvPicPr>
          <p:cNvPr id="54274" name="Picture 2" descr="\\domino\MSIFiles\Projects\10P1545-ประเมินผล กนอ\ไฟล์รูปภาพ\บางชัน 13 Jul 09\R00105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478000" y="-10858500"/>
            <a:ext cx="12700000" cy="9525000"/>
          </a:xfrm>
          <a:prstGeom prst="rect">
            <a:avLst/>
          </a:prstGeom>
          <a:noFill/>
        </p:spPr>
      </p:pic>
      <p:pic>
        <p:nvPicPr>
          <p:cNvPr id="45" name="Picture 44" descr="R001117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60818" y="5334602"/>
            <a:ext cx="1354586" cy="1046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" name="Picture 50" descr="R001033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43636" y="4857760"/>
            <a:ext cx="1416158" cy="1062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2" name="Picture 51" descr="R001117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60752" y="4071942"/>
            <a:ext cx="1354586" cy="1046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3" name="Picture 52" descr="20090409191828moterway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48264" y="1815173"/>
            <a:ext cx="1080120" cy="857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" name="Picture 1" descr="\\domino\MSIFiles\Projects\10P1545-ประเมินผล กนอ\ไฟล์รูปภาพ\บางชัน 13 Jul 09\R001058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104" y="1862827"/>
            <a:ext cx="1152128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" name="Picture 36" descr="news_img_15563_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00192" y="2420888"/>
            <a:ext cx="1129972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" name="Picture 20" descr="map+road-3_progress_23115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449" t="3487" r="11232" b="3432"/>
          <a:stretch>
            <a:fillRect/>
          </a:stretch>
        </p:blipFill>
        <p:spPr bwMode="auto">
          <a:xfrm>
            <a:off x="4932040" y="2348880"/>
            <a:ext cx="792088" cy="1250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" name="Picture 56" descr="IMGP015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12360" y="2420888"/>
            <a:ext cx="1108924" cy="792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ประสบการณ์และผลงานสำคัญ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</a:t>
            </a:r>
            <a:endParaRPr lang="th-TH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5667C-C32B-4BE6-A63F-B9AD8B18F9FB}" type="slidenum">
              <a:rPr lang="th-TH" smtClean="0"/>
              <a:pPr>
                <a:defRPr/>
              </a:pPr>
              <a:t>5</a:t>
            </a:fld>
            <a:endParaRPr lang="th-TH"/>
          </a:p>
        </p:txBody>
      </p:sp>
      <p:sp>
        <p:nvSpPr>
          <p:cNvPr id="25" name="TextBox 24"/>
          <p:cNvSpPr txBox="1"/>
          <p:nvPr/>
        </p:nvSpPr>
        <p:spPr>
          <a:xfrm>
            <a:off x="357188" y="1071563"/>
            <a:ext cx="8501062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ด้านการติดตามและประเมินผลโครงการ (2)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179512" y="1700808"/>
            <a:ext cx="4286250" cy="2137025"/>
            <a:chOff x="131761" y="3141670"/>
            <a:chExt cx="4286280" cy="2137207"/>
          </a:xfrm>
        </p:grpSpPr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131761" y="3141670"/>
              <a:ext cx="4225925" cy="858834"/>
              <a:chOff x="303" y="3308"/>
              <a:chExt cx="2662" cy="534"/>
            </a:xfrm>
          </p:grpSpPr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303" y="3308"/>
                <a:ext cx="576" cy="534"/>
                <a:chOff x="140" y="3217"/>
                <a:chExt cx="576" cy="561"/>
              </a:xfrm>
            </p:grpSpPr>
            <p:pic>
              <p:nvPicPr>
                <p:cNvPr id="39" name="Picture 24" descr="logo1">
                  <a:hlinkClick r:id="rId2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D"/>
                    </a:clrFrom>
                    <a:clrTo>
                      <a:srgbClr val="FFFFFD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36" y="3217"/>
                  <a:ext cx="384" cy="37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0" name="Rectangle 25"/>
                <p:cNvSpPr>
                  <a:spLocks noChangeArrowheads="1"/>
                </p:cNvSpPr>
                <p:nvPr/>
              </p:nvSpPr>
              <p:spPr bwMode="auto">
                <a:xfrm>
                  <a:off x="140" y="3567"/>
                  <a:ext cx="576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lnSpc>
                      <a:spcPct val="70000"/>
                    </a:lnSpc>
                    <a:spcBef>
                      <a:spcPct val="20000"/>
                    </a:spcBef>
                  </a:pPr>
                  <a:r>
                    <a:rPr lang="th-TH" sz="1000" b="1">
                      <a:latin typeface="Browallia New" pitchFamily="34" charset="-34"/>
                      <a:cs typeface="Browallia New" pitchFamily="34" charset="-34"/>
                    </a:rPr>
                    <a:t>กรมสวัสดิการและคุ้มครองแรงงาน</a:t>
                  </a:r>
                </a:p>
              </p:txBody>
            </p:sp>
          </p:grpSp>
          <p:sp>
            <p:nvSpPr>
              <p:cNvPr id="38" name="Text Box 26"/>
              <p:cNvSpPr txBox="1">
                <a:spLocks noChangeArrowheads="1"/>
              </p:cNvSpPr>
              <p:nvPr/>
            </p:nvSpPr>
            <p:spPr bwMode="auto">
              <a:xfrm>
                <a:off x="878" y="3412"/>
                <a:ext cx="2087" cy="3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โครงการศึกษาวิจัย เรื่อง ลักษณะการจ้างและ  สภาพการทำงานของแรงงานในกิจการขนส่งทางบก</a:t>
                </a:r>
              </a:p>
            </p:txBody>
          </p:sp>
        </p:grpSp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>
              <a:off x="357158" y="3955345"/>
              <a:ext cx="4060883" cy="1323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/>
              <a:r>
                <a:rPr lang="th-TH" sz="1600" dirty="0" smtClean="0">
                  <a:latin typeface="Browallia New" pitchFamily="34" charset="-34"/>
                  <a:cs typeface="Browallia New" pitchFamily="34" charset="-34"/>
                </a:rPr>
                <a:t>ดำเนินการวิเคราะห์ และประเมินผล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การนำกฎหมายมาใช้</a:t>
              </a:r>
              <a:r>
                <a:rPr lang="th-TH" sz="1600" dirty="0" smtClean="0">
                  <a:latin typeface="Browallia New" pitchFamily="34" charset="-34"/>
                  <a:cs typeface="Browallia New" pitchFamily="34" charset="-34"/>
                </a:rPr>
                <a:t>ปฏิบัติในเชิงผลลัพธ์และผลกระทบ 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รวมถึง</a:t>
              </a:r>
              <a:r>
                <a:rPr lang="th-TH" sz="1600" dirty="0" smtClean="0">
                  <a:latin typeface="Browallia New" pitchFamily="34" charset="-34"/>
                  <a:cs typeface="Browallia New" pitchFamily="34" charset="-34"/>
                </a:rPr>
                <a:t>ศึกษาวิจัยกับผู้มีส่วนได้เสียทุกกลุ่ม 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เพื่อจัดทำแนวทางและมาตรการในการคุ้มครองให้เหมาะสมกับลักษณะงานขนส่งทางบก ที่จะส่งผลให้ผู้เกี่ยวข้องในงานขนส่งทาง</a:t>
              </a:r>
              <a:r>
                <a:rPr lang="th-TH" sz="1600" dirty="0" smtClean="0">
                  <a:latin typeface="Browallia New" pitchFamily="34" charset="-34"/>
                  <a:cs typeface="Browallia New" pitchFamily="34" charset="-34"/>
                </a:rPr>
                <a:t>บก          มี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คุณภาพชีวิตที่ดีขึ้น</a:t>
              </a:r>
            </a:p>
          </p:txBody>
        </p:sp>
      </p:grpSp>
      <p:pic>
        <p:nvPicPr>
          <p:cNvPr id="52227" name="Picture 3" descr="E:\DCIM\100NORIT\02660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827086"/>
            <a:ext cx="1605412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 descr="R00105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4541466"/>
            <a:ext cx="1785950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2226" name="Picture 2" descr="E:\DCIM\100NORIT\026600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3827086"/>
            <a:ext cx="1605413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9874" name="Picture 2" descr="\\domino\MSIFiles\Projects\10P1804_MWA Strategic Plan 3(55-59)\รูป WorkShop 13-9-53\IMG_047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4612904"/>
            <a:ext cx="1833323" cy="1374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9873" name="Picture 1" descr="\\domino\MSIFiles\Projects\10P1804_MWA Strategic Plan 3(55-59)\รูป WorkShop 13-9-53\IMG_04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42" y="4612904"/>
            <a:ext cx="1857388" cy="1387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6715125" cy="725487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ประสบการณ์และผลงานสำคัญ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(3)</a:t>
            </a:r>
            <a:endParaRPr lang="th-TH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8" y="1071563"/>
            <a:ext cx="8501062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ด้านการศึกษาและจัดทำแผนแม่บทแผนยุทธศาสตร์ และแผนธุรกิจ (1)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420ACB-60A0-4250-BE86-70C990476057}" type="slidenum">
              <a:rPr lang="th-TH"/>
              <a:pPr>
                <a:defRPr/>
              </a:pPr>
              <a:t>6</a:t>
            </a:fld>
            <a:endParaRPr lang="th-TH" dirty="0"/>
          </a:p>
        </p:txBody>
      </p:sp>
      <p:grpSp>
        <p:nvGrpSpPr>
          <p:cNvPr id="3" name="Group 20"/>
          <p:cNvGrpSpPr/>
          <p:nvPr/>
        </p:nvGrpSpPr>
        <p:grpSpPr>
          <a:xfrm>
            <a:off x="107504" y="1772816"/>
            <a:ext cx="4250182" cy="1725270"/>
            <a:chOff x="4355976" y="4005064"/>
            <a:chExt cx="4568058" cy="1725270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5056" t="18176" r="73722" b="68535"/>
            <a:stretch>
              <a:fillRect/>
            </a:stretch>
          </p:blipFill>
          <p:spPr bwMode="auto">
            <a:xfrm>
              <a:off x="4355976" y="4005064"/>
              <a:ext cx="684076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Rectangle 32"/>
            <p:cNvSpPr>
              <a:spLocks noChangeArrowheads="1"/>
            </p:cNvSpPr>
            <p:nvPr/>
          </p:nvSpPr>
          <p:spPr bwMode="auto">
            <a:xfrm>
              <a:off x="5064571" y="4005066"/>
              <a:ext cx="3857625" cy="792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80975" indent="-180975">
                <a:lnSpc>
                  <a:spcPct val="90000"/>
                </a:lnSpc>
                <a:spcBef>
                  <a:spcPct val="20000"/>
                </a:spcBef>
                <a:buSzPct val="45000"/>
                <a:buFont typeface="Wingdings" pitchFamily="2" charset="2"/>
                <a:buChar char="Ø"/>
              </a:pPr>
              <a:r>
                <a:rPr lang="th-TH" sz="1600" b="1" dirty="0" smtClean="0">
                  <a:solidFill>
                    <a:srgbClr val="0000FF"/>
                  </a:solidFill>
                  <a:latin typeface="Browallia New" pitchFamily="34" charset="-34"/>
                  <a:cs typeface="Browallia New" pitchFamily="34" charset="-34"/>
                </a:rPr>
                <a:t>บริหารแผนปรับโครงสร้างอุตสาหกรรม               สำนักงานเศรษฐกิจอุตสาหกรรม</a:t>
              </a:r>
              <a:endParaRPr lang="th-TH" sz="1600" b="1" dirty="0">
                <a:solidFill>
                  <a:srgbClr val="0000FF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4716016" y="4653136"/>
              <a:ext cx="4208018" cy="1077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20" tIns="45710" rIns="91420" bIns="45710">
              <a:spAutoFit/>
            </a:bodyPr>
            <a:lstStyle/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kern="100" dirty="0" smtClean="0">
                  <a:latin typeface="Browallia New" pitchFamily="34" charset="-34"/>
                  <a:cs typeface="Browallia New" pitchFamily="34" charset="-34"/>
                </a:rPr>
                <a:t>ดำเนินการออกแบบและวางระบบบริหารแผนปรับโครงสร้างอุตสาหกรรมของหน่วยงานประสานการดำเนินโครงการฯ </a:t>
              </a:r>
              <a:r>
                <a:rPr lang="en-US" sz="1600" kern="100" dirty="0" smtClean="0">
                  <a:latin typeface="Browallia New" pitchFamily="34" charset="-34"/>
                  <a:cs typeface="Browallia New" pitchFamily="34" charset="-34"/>
                </a:rPr>
                <a:t>(PCU</a:t>
              </a:r>
              <a:r>
                <a:rPr lang="th-TH" sz="1600" kern="100" dirty="0" smtClean="0">
                  <a:latin typeface="Browallia New" pitchFamily="34" charset="-34"/>
                  <a:cs typeface="Browallia New" pitchFamily="34" charset="-34"/>
                </a:rPr>
                <a:t>) และหน่วยงานปฏิบัติโครงการ (</a:t>
              </a:r>
              <a:r>
                <a:rPr lang="en-US" sz="1600" kern="100" dirty="0" smtClean="0">
                  <a:latin typeface="Browallia New" pitchFamily="34" charset="-34"/>
                  <a:cs typeface="Browallia New" pitchFamily="34" charset="-34"/>
                </a:rPr>
                <a:t>PIU)</a:t>
              </a:r>
              <a:r>
                <a:rPr lang="th-TH" sz="1600" kern="100" dirty="0" smtClean="0">
                  <a:latin typeface="Browallia New" pitchFamily="34" charset="-34"/>
                  <a:cs typeface="Browallia New" pitchFamily="34" charset="-34"/>
                </a:rPr>
                <a:t> รวมทั้งการติดตามประเมินผลโครงการและแผน</a:t>
              </a:r>
              <a:endParaRPr lang="th-TH" sz="1600" kern="100" dirty="0">
                <a:latin typeface="Browallia New" pitchFamily="34" charset="-34"/>
                <a:cs typeface="Browallia New" pitchFamily="34" charset="-34"/>
              </a:endParaRP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179512" y="3717032"/>
            <a:ext cx="4286250" cy="2607950"/>
            <a:chOff x="4572000" y="1142984"/>
            <a:chExt cx="4286280" cy="2607190"/>
          </a:xfrm>
        </p:grpSpPr>
        <p:grpSp>
          <p:nvGrpSpPr>
            <p:cNvPr id="6" name="Group 32"/>
            <p:cNvGrpSpPr>
              <a:grpSpLocks/>
            </p:cNvGrpSpPr>
            <p:nvPr/>
          </p:nvGrpSpPr>
          <p:grpSpPr bwMode="auto">
            <a:xfrm>
              <a:off x="4572000" y="1142984"/>
              <a:ext cx="4052916" cy="887793"/>
              <a:chOff x="1238224" y="2597145"/>
              <a:chExt cx="4072831" cy="887793"/>
            </a:xfrm>
          </p:grpSpPr>
          <p:pic>
            <p:nvPicPr>
              <p:cNvPr id="49" name="Picture 39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238224" y="2597145"/>
                <a:ext cx="63500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Rectangle 39"/>
              <p:cNvSpPr>
                <a:spLocks noChangeArrowheads="1"/>
              </p:cNvSpPr>
              <p:nvPr/>
            </p:nvSpPr>
            <p:spPr bwMode="auto">
              <a:xfrm>
                <a:off x="1871637" y="2654183"/>
                <a:ext cx="3439418" cy="8307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การจัดทำแผนแม่บทการจัดตั้งนิคมอุตสาหกรรมในภาคตะวันออกเฉียงเหนือเพื่อรองรับผังประเทศ</a:t>
                </a:r>
                <a:endParaRPr lang="en-US" sz="1600" b="1" dirty="0" smtClean="0">
                  <a:solidFill>
                    <a:srgbClr val="0000FF"/>
                  </a:solidFill>
                  <a:latin typeface="Browallia New" pitchFamily="34" charset="-34"/>
                  <a:cs typeface="Browallia New" pitchFamily="34" charset="-34"/>
                </a:endParaRPr>
              </a:p>
              <a:p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การนิคมอุตสาหกรรมแห่งประเทศไทย</a:t>
                </a:r>
                <a:endParaRPr lang="th-TH" sz="1600" dirty="0">
                  <a:solidFill>
                    <a:srgbClr val="0000FF"/>
                  </a:solidFill>
                  <a:latin typeface="Calibri" pitchFamily="34" charset="0"/>
                  <a:cs typeface="Cordia New" pitchFamily="34" charset="-34"/>
                </a:endParaRPr>
              </a:p>
            </p:txBody>
          </p:sp>
        </p:grpSp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>
              <a:off x="4714876" y="1934841"/>
              <a:ext cx="4143404" cy="1815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 smtClean="0">
                  <a:latin typeface="Browallia New" pitchFamily="34" charset="-34"/>
                  <a:cs typeface="Browallia New" pitchFamily="34" charset="-34"/>
                </a:rPr>
                <a:t>ดำเนินการศึกษา วิเคราะห์สภาวะและแนวโน้มเศรษฐกิจและอุตสาหกรรม ศักยภาพ โอกาส และความเป็นไปได้ทางการตลาดที่มีระดับความน่าเชื่อถือต่อการนำมาใช้ประกอบการพิจารณาลงทุนจัดตั้งนิคมฯ ในอนาคต รวมทั้งกำหนดบริเวณ (ระดับจังหวัดและอำเภอ) ที่มีศักยภาพและความเหมาะสมในการจัดตั้งนิคมฯ ตามกลุ่มอุตสาหกรรมที่มีศักยภาพตามกรอบของผังประเทศและผังภาคฯ พร้อมการจัดทำการรับฟังความคิดเห็นกับหน่วยงานที่เกี่ยวข้อง และผู้มีส่วนได้เสีย</a:t>
              </a:r>
              <a:endParaRPr lang="th-TH" sz="1600" dirty="0">
                <a:latin typeface="Browallia New" pitchFamily="34" charset="-34"/>
                <a:cs typeface="Browallia New" pitchFamily="34" charset="-34"/>
              </a:endParaRPr>
            </a:p>
          </p:txBody>
        </p:sp>
      </p:grpSp>
      <p:pic>
        <p:nvPicPr>
          <p:cNvPr id="56" name="Picture 5" descr="industrial"/>
          <p:cNvPicPr>
            <a:picLocks noChangeAspect="1" noChangeArrowheads="1"/>
          </p:cNvPicPr>
          <p:nvPr/>
        </p:nvPicPr>
        <p:blipFill>
          <a:blip r:embed="rId5" cstate="print"/>
          <a:srcRect r="28999"/>
          <a:stretch>
            <a:fillRect/>
          </a:stretch>
        </p:blipFill>
        <p:spPr bwMode="auto">
          <a:xfrm>
            <a:off x="5230026" y="3933056"/>
            <a:ext cx="1286190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7" name="Picture 7"/>
          <p:cNvPicPr>
            <a:picLocks noChangeAspect="1" noChangeArrowheads="1"/>
          </p:cNvPicPr>
          <p:nvPr/>
        </p:nvPicPr>
        <p:blipFill>
          <a:blip r:embed="rId6" cstate="print"/>
          <a:srcRect l="10938" t="42708" r="40625" b="10417"/>
          <a:stretch>
            <a:fillRect/>
          </a:stretch>
        </p:blipFill>
        <p:spPr bwMode="auto">
          <a:xfrm>
            <a:off x="6876256" y="4941168"/>
            <a:ext cx="1296144" cy="940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8" name="Picture 8"/>
          <p:cNvPicPr>
            <a:picLocks noChangeAspect="1" noChangeArrowheads="1"/>
          </p:cNvPicPr>
          <p:nvPr/>
        </p:nvPicPr>
        <p:blipFill>
          <a:blip r:embed="rId7" cstate="print"/>
          <a:srcRect l="14844" t="16667" r="14063" b="19550"/>
          <a:stretch>
            <a:fillRect/>
          </a:stretch>
        </p:blipFill>
        <p:spPr bwMode="auto">
          <a:xfrm>
            <a:off x="6876256" y="3933056"/>
            <a:ext cx="1224136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7" descr="news59_2553_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6016" y="1772816"/>
            <a:ext cx="1266056" cy="962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18" descr="IQOCASSAA2JCAP57HZ4CAEZBM3ECAQLWOZ6CAKPWCK5CAHKV9PKCAN0RUUUCA2NEKHICABUXS5XCA33J6KACABEL3L4CAQGBU7XCA6VEA73CAEOOITKCAXUPYQ4CABHMV12CAVHX1NUCAYFID06CAO98KKV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84168" y="2060848"/>
            <a:ext cx="942975" cy="1104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19" descr="LL9CAGIKK1NCA1D8JCVCAW84Y47CAXUNPQRCANIFLTRCA4S98WQCAOP5AOBCAL6WF8GCA5V4GEGCA090QY1CAN9OOB2CALSVXNYCAJEY4V6CAGRSFB5CAFD4UU4CAPZ5AXECASKEZ94CATL86EVCA3FJBZT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64288" y="1746895"/>
            <a:ext cx="1152525" cy="962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8849" name="Picture 1" descr="\\domino\MSIFiles\Projects\10P1804_MWA Strategic Plan 3(55-59)\รูป workshop #1\IMG_030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30026" y="4941168"/>
            <a:ext cx="1248139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12" descr="map_northeast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EE"/>
              </a:clrFrom>
              <a:clrTo>
                <a:srgbClr val="FFFF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4221088"/>
            <a:ext cx="13048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6715125" cy="725487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ประสบการณ์และผลงานสำคัญ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(4)</a:t>
            </a:r>
            <a:endParaRPr lang="th-TH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8" y="1071563"/>
            <a:ext cx="8501062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ด้านการศึกษาและจัดทำแผนแม่บทแผนยุทธศาสตร์ และแผนธุรกิจ (2)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420ACB-60A0-4250-BE86-70C990476057}" type="slidenum">
              <a:rPr lang="th-TH"/>
              <a:pPr>
                <a:defRPr/>
              </a:pPr>
              <a:t>7</a:t>
            </a:fld>
            <a:endParaRPr lang="th-TH" dirty="0"/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179512" y="1606168"/>
            <a:ext cx="4464496" cy="3592834"/>
            <a:chOff x="4572000" y="1142984"/>
            <a:chExt cx="4286280" cy="3591787"/>
          </a:xfrm>
        </p:grpSpPr>
        <p:grpSp>
          <p:nvGrpSpPr>
            <p:cNvPr id="4" name="Group 32"/>
            <p:cNvGrpSpPr>
              <a:grpSpLocks/>
            </p:cNvGrpSpPr>
            <p:nvPr/>
          </p:nvGrpSpPr>
          <p:grpSpPr bwMode="auto">
            <a:xfrm>
              <a:off x="4572000" y="1142984"/>
              <a:ext cx="4052916" cy="887793"/>
              <a:chOff x="1238224" y="2597145"/>
              <a:chExt cx="4072831" cy="887793"/>
            </a:xfrm>
          </p:grpSpPr>
          <p:pic>
            <p:nvPicPr>
              <p:cNvPr id="30" name="Picture 39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38224" y="2597145"/>
                <a:ext cx="63500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" name="Rectangle 39"/>
              <p:cNvSpPr>
                <a:spLocks noChangeArrowheads="1"/>
              </p:cNvSpPr>
              <p:nvPr/>
            </p:nvSpPr>
            <p:spPr bwMode="auto">
              <a:xfrm>
                <a:off x="1871637" y="2654183"/>
                <a:ext cx="3439418" cy="8307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ศึกษาพัฒนามุกดาหาร เป็นศูนย์การผลิต รวบรวม แปรรูป และกระจายสินค้า (</a:t>
                </a:r>
                <a:r>
                  <a:rPr lang="en-US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Distribution Center)</a:t>
                </a:r>
              </a:p>
              <a:p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การนิคมอุตสาหกรรมแห่งประเทศไทย</a:t>
                </a:r>
                <a:endParaRPr lang="th-TH" sz="1600" dirty="0">
                  <a:solidFill>
                    <a:srgbClr val="0000FF"/>
                  </a:solidFill>
                  <a:latin typeface="Calibri" pitchFamily="34" charset="0"/>
                  <a:cs typeface="Cordia New" pitchFamily="34" charset="-34"/>
                </a:endParaRPr>
              </a:p>
            </p:txBody>
          </p:sp>
        </p:grp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4714876" y="1934841"/>
              <a:ext cx="4143404" cy="2799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lvl="0"/>
              <a:r>
                <a:rPr lang="th-TH" sz="1400" dirty="0" smtClean="0">
                  <a:latin typeface="Browallia New" pitchFamily="34" charset="-34"/>
                  <a:cs typeface="Browallia New" pitchFamily="34" charset="-34"/>
                </a:rPr>
                <a:t>ดำเนินการศึกษาความเหมาะสม การพัฒนาพื้นที่โครงการ และแผนยุทธศาสตร์ด้านการค้า การลงทุน  </a:t>
              </a:r>
              <a:r>
                <a:rPr lang="th-TH" sz="1400" dirty="0" smtClean="0"/>
                <a:t>เ</a:t>
              </a:r>
              <a:r>
                <a:rPr lang="th-TH" sz="1400" dirty="0" smtClean="0">
                  <a:latin typeface="Browallia New" pitchFamily="34" charset="-34"/>
                  <a:cs typeface="Browallia New" pitchFamily="34" charset="-34"/>
                </a:rPr>
                <a:t>พื่อทบทวนศักยภาพการพัฒนากิจกรรมทางเศรษฐกิจของพื้นที่ จ</a:t>
              </a:r>
              <a:r>
                <a:rPr lang="en-US" sz="1400" dirty="0" smtClean="0">
                  <a:latin typeface="Browallia New" pitchFamily="34" charset="-34"/>
                  <a:cs typeface="Browallia New" pitchFamily="34" charset="-34"/>
                </a:rPr>
                <a:t>.</a:t>
              </a:r>
              <a:r>
                <a:rPr lang="th-TH" sz="1400" dirty="0" smtClean="0">
                  <a:latin typeface="Browallia New" pitchFamily="34" charset="-34"/>
                  <a:cs typeface="Browallia New" pitchFamily="34" charset="-34"/>
                </a:rPr>
                <a:t>มุกดาหาร และพื้นที่เกี่ยวเนื่องตามแนวเชื่อมโยง </a:t>
              </a:r>
              <a:r>
                <a:rPr lang="en-US" sz="1400" dirty="0" smtClean="0">
                  <a:latin typeface="Browallia New" pitchFamily="34" charset="-34"/>
                  <a:cs typeface="Browallia New" pitchFamily="34" charset="-34"/>
                </a:rPr>
                <a:t>East-West Economic Corridor</a:t>
              </a:r>
              <a:r>
                <a:rPr lang="th-TH" sz="1400" dirty="0" smtClean="0">
                  <a:latin typeface="Browallia New" pitchFamily="34" charset="-34"/>
                  <a:cs typeface="Browallia New" pitchFamily="34" charset="-34"/>
                </a:rPr>
                <a:t> และเพื่อศึกษาความเหมาะสมทางด้านกายภาพ รูปแบบทางเทคนิคและวิศวกรรม เศรษฐศาสตร์ การตลาด การบริหารจัดการ สังคมและสิ่งแวดล้อม</a:t>
              </a:r>
              <a:r>
                <a:rPr lang="th-TH" sz="1400" b="1" dirty="0" smtClean="0">
                  <a:latin typeface="Browallia New" pitchFamily="34" charset="-34"/>
                  <a:cs typeface="Browallia New" pitchFamily="34" charset="-34"/>
                </a:rPr>
                <a:t> </a:t>
              </a:r>
              <a:r>
                <a:rPr lang="th-TH" sz="1400" dirty="0" smtClean="0">
                  <a:latin typeface="Browallia New" pitchFamily="34" charset="-34"/>
                  <a:cs typeface="Browallia New" pitchFamily="34" charset="-34"/>
                </a:rPr>
                <a:t>ทั้งนี้เพื่อเป็นรูปแบบหรือแนวทางในการพัฒนาศูนย์การผลิต รวบรวม แปรรูป และกระจายสินค้าในบริเวณพื้นที่ชายแดนอื่นๆ พร้อมการจัดทำการรับฟังความคิดเห็นกับหน่วยงานที่เกี่ยวข้อง และผู้มีส่วนได้เสีย</a:t>
              </a:r>
              <a:endParaRPr lang="en-US" sz="1400" b="1" dirty="0" smtClean="0">
                <a:latin typeface="Browallia New" pitchFamily="34" charset="-34"/>
                <a:cs typeface="Browallia New" pitchFamily="34" charset="-34"/>
              </a:endParaRPr>
            </a:p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600" dirty="0" smtClean="0">
                <a:latin typeface="Browallia New" pitchFamily="34" charset="-34"/>
                <a:cs typeface="Browallia New" pitchFamily="34" charset="-34"/>
              </a:endParaRPr>
            </a:p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600" dirty="0" smtClean="0">
                <a:latin typeface="Browallia New" pitchFamily="34" charset="-34"/>
                <a:cs typeface="Browallia New" pitchFamily="34" charset="-34"/>
              </a:endParaRPr>
            </a:p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 smtClean="0">
                <a:latin typeface="Browallia New" pitchFamily="34" charset="-34"/>
                <a:cs typeface="Browallia New" pitchFamily="34" charset="-34"/>
              </a:endParaRPr>
            </a:p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600" dirty="0">
                <a:latin typeface="Browallia New" pitchFamily="34" charset="-34"/>
                <a:cs typeface="Browallia New" pitchFamily="34" charset="-34"/>
              </a:endParaRPr>
            </a:p>
          </p:txBody>
        </p:sp>
      </p:grpSp>
      <p:pic>
        <p:nvPicPr>
          <p:cNvPr id="42" name="Picture 5" descr="RCXCAX5XG7DCA52JI7ECA4CF6EFCAIM5NYHCAY1CKWPCA6H2XGUCAE2UCVPCADL0SUFCAGLGLQECAI18HM2CAOL55SSCAMYCUCZCAJ9LPNBCAW64CY5CACUHXD2CAVFVH1ACA9AZ48TCA9T5MI0CAIRV18F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838" y="4653281"/>
            <a:ext cx="1171450" cy="877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" name="Picture 6" descr="D0MCAZ9JEUQCAFWCQWHCAJP40Q0CAUDN5S0CAPT7JNDCA0KMSK1CAQ05T4NCAJN9UOECA3ORV7MCAZJ4DB0CA9NBR01CAXA3R1YCA9U82ONCAAQP19TCA8R30YXCAE046JBCARNNU01CAV9IX8NCA13EOSG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7035" y="4653136"/>
            <a:ext cx="1152128" cy="878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4" name="Picture 7" descr="DNWCAQV2SH3CA1BRNMWCAS6NCWSCALYN3CSCA4BG2GGCAD0UDK2CAQL9L0LCAW8YZPSCAH2VKORCAAFSOGQCAPN25R6CAJUHQHCCAL3OJYBCA11NZ8ACALLSCM0CAPRUSLSCAZNZZH9CA5VEMPXCAL6K4QI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4926" y="5162706"/>
            <a:ext cx="1117554" cy="839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5" name="Picture 8" descr="GTKCA50MSR5CAMAVHJ7CAYUYGHJCAEBCFG9CAC2IJI7CADXDNDUCAHLBPYYCADXZCDZCAA9WPKWCACQ0W4GCAQL0K44CATUWY1HCA77STUYCAAO68Q2CA1JTC0PCA1XACPKCAZ2K1X6CAGZH2ANCAJTZ10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9681" y="5157192"/>
            <a:ext cx="1122639" cy="878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6" name="Picture 48" descr="IMGP1901"/>
          <p:cNvPicPr>
            <a:picLocks noChangeAspect="1" noChangeArrowheads="1"/>
          </p:cNvPicPr>
          <p:nvPr/>
        </p:nvPicPr>
        <p:blipFill>
          <a:blip r:embed="rId8" cstate="print">
            <a:lum bright="18000" contrast="60000"/>
          </a:blip>
          <a:srcRect/>
          <a:stretch>
            <a:fillRect/>
          </a:stretch>
        </p:blipFill>
        <p:spPr bwMode="auto">
          <a:xfrm>
            <a:off x="4859831" y="2971949"/>
            <a:ext cx="1152525" cy="81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7" name="Picture 49"/>
          <p:cNvPicPr preferRelativeResize="0">
            <a:picLocks noChangeAspect="1" noChangeArrowheads="1"/>
          </p:cNvPicPr>
          <p:nvPr/>
        </p:nvPicPr>
        <p:blipFill>
          <a:blip r:embed="rId9" cstate="print">
            <a:lum bright="18000" contrast="60000"/>
          </a:blip>
          <a:srcRect/>
          <a:stretch>
            <a:fillRect/>
          </a:stretch>
        </p:blipFill>
        <p:spPr bwMode="auto">
          <a:xfrm>
            <a:off x="6157166" y="2971949"/>
            <a:ext cx="1150937" cy="81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" name="Picture 50" descr="มุกดาหาร 067"/>
          <p:cNvPicPr>
            <a:picLocks noChangeAspect="1" noChangeArrowheads="1"/>
          </p:cNvPicPr>
          <p:nvPr/>
        </p:nvPicPr>
        <p:blipFill>
          <a:blip r:embed="rId10" cstate="print">
            <a:lum bright="12000" contrast="66000"/>
          </a:blip>
          <a:srcRect/>
          <a:stretch>
            <a:fillRect/>
          </a:stretch>
        </p:blipFill>
        <p:spPr bwMode="auto">
          <a:xfrm>
            <a:off x="4859831" y="1844824"/>
            <a:ext cx="2376487" cy="936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2" name="Picture 84" descr="licd2"/>
          <p:cNvPicPr>
            <a:picLocks noChangeAspect="1" noChangeArrowheads="1"/>
          </p:cNvPicPr>
          <p:nvPr/>
        </p:nvPicPr>
        <p:blipFill>
          <a:blip r:embed="rId11" cstate="print"/>
          <a:srcRect l="5197" t="2934" r="4253" b="2934"/>
          <a:stretch>
            <a:fillRect/>
          </a:stretch>
        </p:blipFill>
        <p:spPr bwMode="auto">
          <a:xfrm>
            <a:off x="7452119" y="2924944"/>
            <a:ext cx="1224136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6" name="Group 31"/>
          <p:cNvGrpSpPr/>
          <p:nvPr/>
        </p:nvGrpSpPr>
        <p:grpSpPr>
          <a:xfrm>
            <a:off x="284609" y="4365104"/>
            <a:ext cx="4143375" cy="2174467"/>
            <a:chOff x="284609" y="4708311"/>
            <a:chExt cx="4143375" cy="2174467"/>
          </a:xfrm>
        </p:grpSpPr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284609" y="4708311"/>
              <a:ext cx="4143375" cy="2174467"/>
              <a:chOff x="4857752" y="3416313"/>
              <a:chExt cx="4143404" cy="2175565"/>
            </a:xfrm>
          </p:grpSpPr>
          <p:sp>
            <p:nvSpPr>
              <p:cNvPr id="41" name="Text Box 29"/>
              <p:cNvSpPr txBox="1">
                <a:spLocks noChangeArrowheads="1"/>
              </p:cNvSpPr>
              <p:nvPr/>
            </p:nvSpPr>
            <p:spPr bwMode="auto">
              <a:xfrm>
                <a:off x="5429281" y="3416313"/>
                <a:ext cx="3571875" cy="5842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โครงการจัดทำแผนยุทธศาสตร์องค์กรการบริหารจัดการน้ำเสียและมูลฝอยแห่งชาติ </a:t>
                </a:r>
              </a:p>
            </p:txBody>
          </p:sp>
          <p:sp>
            <p:nvSpPr>
              <p:cNvPr id="36" name="Rectangle 8"/>
              <p:cNvSpPr>
                <a:spLocks noChangeArrowheads="1"/>
              </p:cNvSpPr>
              <p:nvPr/>
            </p:nvSpPr>
            <p:spPr bwMode="auto">
              <a:xfrm>
                <a:off x="4857752" y="3929066"/>
                <a:ext cx="4071967" cy="16628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20" tIns="45710" rIns="91420" bIns="45710">
                <a:spAutoFit/>
              </a:bodyPr>
              <a:lstStyle/>
              <a:p>
                <a:pPr algn="thaiDist"/>
                <a:r>
                  <a:rPr lang="th-TH" sz="1400" dirty="0" smtClean="0">
                    <a:latin typeface="Browallia New" pitchFamily="34" charset="-34"/>
                    <a:cs typeface="Browallia New" pitchFamily="34" charset="-34"/>
                  </a:rPr>
                  <a:t>การจัดทำแผนการจัดตั้งองค์กร เพื่อเพิ่มประสิทธิภาพและประสิทธิผลของการลงทุนของประเทศในเรื่องการจัดการน้ำเสียและมูลฝอยชุมชน เพื่อให้การสนับสนุนด้านวิชาการและเสริมสร้างขีดความสามารถด้านวิชาการขององค์การปกครองส่วนท้องถิ่น (อปท</a:t>
                </a:r>
                <a:r>
                  <a:rPr lang="en-US" sz="1400" dirty="0" smtClean="0">
                    <a:latin typeface="Browallia New" pitchFamily="34" charset="-34"/>
                    <a:cs typeface="Browallia New" pitchFamily="34" charset="-34"/>
                  </a:rPr>
                  <a:t>.) </a:t>
                </a:r>
                <a:r>
                  <a:rPr lang="th-TH" sz="1400" dirty="0" smtClean="0">
                    <a:latin typeface="Browallia New" pitchFamily="34" charset="-34"/>
                    <a:cs typeface="Browallia New" pitchFamily="34" charset="-34"/>
                  </a:rPr>
                  <a:t>และเพื่อช่วยเหลือ อปท</a:t>
                </a:r>
                <a:r>
                  <a:rPr lang="en-US" sz="1400" dirty="0" smtClean="0">
                    <a:latin typeface="Browallia New" pitchFamily="34" charset="-34"/>
                    <a:cs typeface="Browallia New" pitchFamily="34" charset="-34"/>
                  </a:rPr>
                  <a:t>. </a:t>
                </a:r>
                <a:r>
                  <a:rPr lang="th-TH" sz="1400" dirty="0" smtClean="0">
                    <a:latin typeface="Browallia New" pitchFamily="34" charset="-34"/>
                    <a:cs typeface="Browallia New" pitchFamily="34" charset="-34"/>
                  </a:rPr>
                  <a:t>ในด้านการจัดระบบการจัดเก็บค่าบริการจากประชาชน ทั้งนี้ เพื่อให้การดำเนินงานระบบการจัดการน้ำเสียและมูลฝอยชุมชนมีความยั่งยืน พร้อมการจัดทำการรับฟังความคิดเห็นกับหน่วยงานที่เกี่ยวข้อง และผู้มีส่วนได้เสีย</a:t>
                </a:r>
                <a:endParaRPr lang="th-TH" sz="1400" dirty="0">
                  <a:latin typeface="Browallia New" pitchFamily="34" charset="-34"/>
                  <a:cs typeface="Browallia New" pitchFamily="34" charset="-34"/>
                </a:endParaRPr>
              </a:p>
            </p:txBody>
          </p:sp>
        </p:grpSp>
        <p:pic>
          <p:nvPicPr>
            <p:cNvPr id="26" name="Picture 34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23528" y="4725144"/>
              <a:ext cx="576064" cy="548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6801" name="Picture 1" descr="\\domino\MSIFiles\Projects\10P1804_MWA Strategic Plan 3(55-59)\รูป workshop #1\IMG_0313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2320" y="1916832"/>
            <a:ext cx="1200134" cy="900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8849" name="Picture 1" descr="\\domino\MSIFiles\Projects\10P1804_MWA Strategic Plan 3(55-59)\รูป workshop #1\IMG_0327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16017" y="5157192"/>
            <a:ext cx="1224135" cy="887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9124" y="1772816"/>
            <a:ext cx="1800200" cy="1073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6715125" cy="725487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ประสบการณ์และผลงานสำคัญ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(5)</a:t>
            </a:r>
            <a:endParaRPr lang="th-TH" sz="2800" dirty="0">
              <a:solidFill>
                <a:schemeClr val="bg1"/>
              </a:solidFill>
            </a:endParaRP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420ACB-60A0-4250-BE86-70C990476057}" type="slidenum">
              <a:rPr lang="th-TH"/>
              <a:pPr>
                <a:defRPr/>
              </a:pPr>
              <a:t>8</a:t>
            </a:fld>
            <a:endParaRPr lang="th-TH" dirty="0"/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179512" y="1700808"/>
            <a:ext cx="4256087" cy="1628775"/>
            <a:chOff x="214282" y="2000242"/>
            <a:chExt cx="4256089" cy="1630044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14282" y="2000242"/>
              <a:ext cx="4256089" cy="828676"/>
              <a:chOff x="164" y="1367"/>
              <a:chExt cx="2861" cy="522"/>
            </a:xfrm>
          </p:grpSpPr>
          <p:sp>
            <p:nvSpPr>
              <p:cNvPr id="30" name="Text Box 7"/>
              <p:cNvSpPr txBox="1">
                <a:spLocks noChangeArrowheads="1"/>
              </p:cNvSpPr>
              <p:nvPr/>
            </p:nvSpPr>
            <p:spPr bwMode="auto">
              <a:xfrm>
                <a:off x="550" y="1412"/>
                <a:ext cx="2475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โครงการจัดทำแผนยุทธศาสตร์การบริหาร การประปานครหลวง ฉบับที่ 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1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(2548-2550)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</a:t>
                </a:r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ฉบับ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ที่ 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2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 </a:t>
                </a:r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(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2551-2554</a:t>
                </a:r>
                <a:r>
                  <a:rPr lang="en-US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) </a:t>
                </a:r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และฉบับที่ 3 (2555 – 2559)</a:t>
                </a:r>
                <a:endParaRPr lang="th-TH" sz="1600" b="1" dirty="0">
                  <a:solidFill>
                    <a:srgbClr val="0000FF"/>
                  </a:solidFill>
                  <a:latin typeface="Browallia New" pitchFamily="34" charset="-34"/>
                  <a:cs typeface="Browallia New" pitchFamily="34" charset="-34"/>
                </a:endParaRPr>
              </a:p>
            </p:txBody>
          </p:sp>
          <p:pic>
            <p:nvPicPr>
              <p:cNvPr id="31" name="Picture 30" descr="กปน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64" y="1367"/>
                <a:ext cx="363" cy="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428596" y="2799309"/>
              <a:ext cx="3929090" cy="830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/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กำหนดยุทธศาสตร์และแผนปฏิบัติการในการขับเคลื่อนองค์กรในเชิงกลยุทธ์ ทั้งในด้านการเพิ่มประสิทธิภาพ การยกระดับการบริหารจัดการและการบริการ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7188" y="1071563"/>
            <a:ext cx="8501062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ด้านการศึกษาและจัดทำแผนแม่บทแผนยุทธศาสตร์ และแผนธุรกิจ (3)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2" name="Picture 9" descr="ss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2417407"/>
            <a:ext cx="1324756" cy="867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772816"/>
            <a:ext cx="1440160" cy="1050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0" descr="tp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2420888"/>
            <a:ext cx="1332689" cy="860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6" descr="mete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2420888"/>
            <a:ext cx="1224136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179512" y="4149080"/>
            <a:ext cx="4572000" cy="1273175"/>
            <a:chOff x="214282" y="4727763"/>
            <a:chExt cx="4572032" cy="1273005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14282" y="4857760"/>
              <a:ext cx="1428760" cy="404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357158" y="4727763"/>
              <a:ext cx="4429156" cy="1273005"/>
              <a:chOff x="428596" y="2155996"/>
              <a:chExt cx="4429156" cy="1273005"/>
            </a:xfrm>
          </p:grpSpPr>
          <p:sp>
            <p:nvSpPr>
              <p:cNvPr id="19" name="Text Box 7"/>
              <p:cNvSpPr txBox="1">
                <a:spLocks noChangeArrowheads="1"/>
              </p:cNvSpPr>
              <p:nvPr/>
            </p:nvSpPr>
            <p:spPr bwMode="auto">
              <a:xfrm>
                <a:off x="1033009" y="2155996"/>
                <a:ext cx="3824743" cy="763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th-TH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โครงการงานจ้างจัดทำแบบจำลองธุรกิจ (</a:t>
                </a:r>
                <a:r>
                  <a:rPr lang="en-US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Business Model</a:t>
                </a:r>
                <a:r>
                  <a:rPr lang="th-TH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) และศึกษาความเป็นไปได้ของโครงการ (</a:t>
                </a:r>
                <a:r>
                  <a:rPr lang="en-US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Feasibility Study)</a:t>
                </a:r>
                <a:r>
                  <a:rPr lang="th-TH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ของ บมจ.ไออาร์พีซี</a:t>
                </a:r>
              </a:p>
            </p:txBody>
          </p:sp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428596" y="2844246"/>
                <a:ext cx="4214842" cy="5847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20" tIns="45710" rIns="91420" bIns="45710">
                <a:spAutoFit/>
              </a:bodyPr>
              <a:lstStyle/>
              <a:p>
                <a:pPr algn="thaiDist"/>
                <a:r>
                  <a:rPr lang="th-TH" sz="1600" dirty="0">
                    <a:latin typeface="Browallia New" pitchFamily="34" charset="-34"/>
                    <a:cs typeface="Browallia New" pitchFamily="34" charset="-34"/>
                  </a:rPr>
                  <a:t>จัดทำแบบจำลองธุรกิจที่เหมาะสมสำหรับการพัฒนาอสังหาริมทรัพย์ จัดทำส่วนผสมของธุรกิจ และศึกษาความเป็นไปได้ทางการเงิน </a:t>
                </a:r>
              </a:p>
            </p:txBody>
          </p:sp>
        </p:grpSp>
      </p:grpSp>
      <p:pic>
        <p:nvPicPr>
          <p:cNvPr id="76801" name="Picture 1" descr="\\domino\MSIFiles\Projects\10P1624-IRPC\IRPC PIC\DSC0531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4077072"/>
            <a:ext cx="1320147" cy="990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22" descr="DSC05339.JPG"/>
          <p:cNvPicPr>
            <a:picLocks noChangeAspect="1"/>
          </p:cNvPicPr>
          <p:nvPr/>
        </p:nvPicPr>
        <p:blipFill>
          <a:blip r:embed="rId11" cstate="print"/>
          <a:srcRect t="12500" r="26041" b="7974"/>
          <a:stretch>
            <a:fillRect/>
          </a:stretch>
        </p:blipFill>
        <p:spPr>
          <a:xfrm>
            <a:off x="5724128" y="4797152"/>
            <a:ext cx="1389784" cy="996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23" descr="irpc 3-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588224" y="4077072"/>
            <a:ext cx="1329140" cy="943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3" name="Picture 3" descr="\\domino\MSIFiles\Projects\10P1624-IRPC\site survey 09-09-09\irpc 4000 ไร่\dsc_007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2321" y="4766450"/>
            <a:ext cx="1440159" cy="1038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6715125" cy="725487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ประสบการณ์และผลงานสำคัญ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(6)</a:t>
            </a:r>
            <a:endParaRPr lang="th-TH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8" y="1071563"/>
            <a:ext cx="8501062" cy="430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ด้านการประเมินผลองค์กร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420ACB-60A0-4250-BE86-70C990476057}" type="slidenum">
              <a:rPr lang="th-TH"/>
              <a:pPr>
                <a:defRPr/>
              </a:pPr>
              <a:t>9</a:t>
            </a:fld>
            <a:endParaRPr lang="th-TH" dirty="0"/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79512" y="4023767"/>
            <a:ext cx="4214813" cy="2141537"/>
            <a:chOff x="214282" y="1214422"/>
            <a:chExt cx="4214842" cy="2141144"/>
          </a:xfrm>
        </p:grpSpPr>
        <p:grpSp>
          <p:nvGrpSpPr>
            <p:cNvPr id="4" name="Group 26"/>
            <p:cNvGrpSpPr>
              <a:grpSpLocks/>
            </p:cNvGrpSpPr>
            <p:nvPr/>
          </p:nvGrpSpPr>
          <p:grpSpPr bwMode="auto">
            <a:xfrm>
              <a:off x="285720" y="1214422"/>
              <a:ext cx="4143404" cy="584775"/>
              <a:chOff x="1381125" y="2357438"/>
              <a:chExt cx="4143404" cy="584775"/>
            </a:xfrm>
          </p:grpSpPr>
          <p:pic>
            <p:nvPicPr>
              <p:cNvPr id="9" name="Picture 39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381125" y="2357438"/>
                <a:ext cx="549275" cy="50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Rectangle 37"/>
              <p:cNvSpPr>
                <a:spLocks noChangeArrowheads="1"/>
              </p:cNvSpPr>
              <p:nvPr/>
            </p:nvSpPr>
            <p:spPr bwMode="auto">
              <a:xfrm>
                <a:off x="1906588" y="2357438"/>
                <a:ext cx="3617941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โครงการเพื่อพัฒนาระบบการบริหารจัดการเพื่อสร้างมูลค่าเชิงเศรษฐศาสตร์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(EVM) 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ของ บมจ.เซ็นทรัล พัฒนา</a:t>
                </a:r>
                <a:endParaRPr lang="th-TH" sz="1600" dirty="0">
                  <a:solidFill>
                    <a:srgbClr val="0000FF"/>
                  </a:solidFill>
                  <a:latin typeface="Calibri" pitchFamily="34" charset="0"/>
                  <a:cs typeface="Cordia New" pitchFamily="34" charset="-34"/>
                </a:endParaRPr>
              </a:p>
            </p:txBody>
          </p:sp>
        </p:grp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14282" y="1785926"/>
              <a:ext cx="4000528" cy="1569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/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ดำเนินการนำระบบ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มาใช้ในการบริหารจัดการ</a:t>
              </a:r>
            </a:p>
            <a:p>
              <a:pPr>
                <a:buFontTx/>
                <a:buChar char="-"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1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สร้างความเข้าใจ และพัฒนาระบบต่างๆ เพื่อรองรับการดำเนินงานด้วยระบบ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</a:p>
            <a:p>
              <a:pPr>
                <a:buFontTx/>
                <a:buChar char="-"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2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พัฒนาระบบวัดค่าผลงาน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EP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พัฒนาระบบ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BSC 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และเชื่อมโยงระบบ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เข้ากับการดำเนินงาน</a:t>
              </a:r>
            </a:p>
            <a:p>
              <a:pPr algn="thaiDist">
                <a:buFontTx/>
                <a:buChar char="-"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3 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ให้ข้อเสนอแนะในการนำระบบไปปฏิบัติ</a:t>
              </a:r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4357688" y="3828876"/>
            <a:ext cx="4572000" cy="2984500"/>
            <a:chOff x="4500595" y="4786322"/>
            <a:chExt cx="4571999" cy="2985149"/>
          </a:xfrm>
        </p:grpSpPr>
        <p:grpSp>
          <p:nvGrpSpPr>
            <p:cNvPr id="7" name="Group 35"/>
            <p:cNvGrpSpPr>
              <a:grpSpLocks/>
            </p:cNvGrpSpPr>
            <p:nvPr/>
          </p:nvGrpSpPr>
          <p:grpSpPr bwMode="auto">
            <a:xfrm>
              <a:off x="4500595" y="4786322"/>
              <a:ext cx="4571996" cy="577850"/>
              <a:chOff x="-48" y="3412"/>
              <a:chExt cx="2880" cy="364"/>
            </a:xfrm>
          </p:grpSpPr>
          <p:pic>
            <p:nvPicPr>
              <p:cNvPr id="14" name="Picture 18" descr="AOT_logo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-48" y="3412"/>
                <a:ext cx="391" cy="33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Text Box 14"/>
              <p:cNvSpPr txBox="1">
                <a:spLocks noChangeArrowheads="1"/>
              </p:cNvSpPr>
              <p:nvPr/>
            </p:nvSpPr>
            <p:spPr bwMode="auto">
              <a:xfrm>
                <a:off x="402" y="3435"/>
                <a:ext cx="2430" cy="3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90000"/>
                  </a:lnSpc>
                  <a:buSzPct val="45000"/>
                </a:pPr>
                <a:r>
                  <a:rPr lang="th-TH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โครงการบริหารจัดการเพื่อสร้างมูลค่าเชิงเศรษฐศาสตร์ โดยเชื่อมโยงกับ </a:t>
                </a:r>
                <a:r>
                  <a:rPr lang="en-US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Balanced Scorecard </a:t>
                </a:r>
                <a:r>
                  <a:rPr lang="th-TH" sz="1600" b="1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บมจ.ท่าอากาศยานไทย</a:t>
                </a:r>
              </a:p>
            </p:txBody>
          </p:sp>
        </p:grp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4572032" y="5462744"/>
              <a:ext cx="4500562" cy="2308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ดำเนินการนำระบบ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มาประยุกต์ใช้ ทั้ง</a:t>
              </a:r>
            </a:p>
            <a:p>
              <a:pPr marL="95250" indent="-95250"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2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ซึ่งเป็นระยะที่พัฒนาระบบวัดผลงานค่า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EP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พัฒนาระบบ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       BSC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และเชื่อมโยงระบบ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เข้ากับการดำเนินงาน ในระดับองค์กร       และศูนย์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EVM</a:t>
              </a:r>
              <a:endParaRPr lang="th-TH" sz="1600" dirty="0">
                <a:latin typeface="Browallia New" pitchFamily="34" charset="-34"/>
                <a:cs typeface="Browallia New" pitchFamily="34" charset="-34"/>
              </a:endParaRPr>
            </a:p>
            <a:p>
              <a:pPr marL="95250" indent="-95250"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3 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เน้นการประยุกต์ใช้หลักการของ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เข้ากับการบริหารจัดการองค์กร รวมทั้งการจัดทำคู่มือ เช่น คู่มือการจัดทำยุทธศาสตร์ แผนธุรกิจ และงบประมาณ เป็นต้น แนวทางการบริหารจัดการ ตลอดจนการเชื่อมโยงผลตอบแทน รวมทั้งให้ข้อเสนอแนะการจัดทำ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 Monitoring and Reporting</a:t>
              </a:r>
              <a:endParaRPr lang="th-TH" sz="1600" dirty="0">
                <a:latin typeface="Browallia New" pitchFamily="34" charset="-34"/>
                <a:cs typeface="Browallia New" pitchFamily="34" charset="-34"/>
              </a:endParaRPr>
            </a:p>
          </p:txBody>
        </p: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179512" y="1672978"/>
            <a:ext cx="4286250" cy="2116062"/>
            <a:chOff x="4572000" y="1142984"/>
            <a:chExt cx="4286280" cy="2115446"/>
          </a:xfrm>
        </p:grpSpPr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4572000" y="1142984"/>
              <a:ext cx="4052916" cy="887793"/>
              <a:chOff x="1238224" y="2597145"/>
              <a:chExt cx="4072831" cy="887793"/>
            </a:xfrm>
          </p:grpSpPr>
          <p:pic>
            <p:nvPicPr>
              <p:cNvPr id="19" name="Picture 398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238224" y="2597145"/>
                <a:ext cx="63500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" name="Rectangle 39"/>
              <p:cNvSpPr>
                <a:spLocks noChangeArrowheads="1"/>
              </p:cNvSpPr>
              <p:nvPr/>
            </p:nvSpPr>
            <p:spPr bwMode="auto">
              <a:xfrm>
                <a:off x="1871637" y="2654183"/>
                <a:ext cx="3439418" cy="8307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โครงการพัฒนาระบบการบริหารจัดการ เพื่อสร้างมูลค่าเชิงเศรษฐศาสตร์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(EVM)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ระยะที่ 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1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และ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ระยะที่ </a:t>
                </a:r>
                <a:r>
                  <a:rPr lang="en-US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2</a:t>
                </a:r>
              </a:p>
              <a:p>
                <a:r>
                  <a:rPr lang="th-TH" sz="1600" b="1" dirty="0" smtClean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การนิคมอุตสาหกรรมแห่งประเทศไทย</a:t>
                </a:r>
                <a:endParaRPr lang="th-TH" sz="1600" dirty="0">
                  <a:solidFill>
                    <a:srgbClr val="0000FF"/>
                  </a:solidFill>
                  <a:latin typeface="Calibri" pitchFamily="34" charset="0"/>
                  <a:cs typeface="Cordia New" pitchFamily="34" charset="-34"/>
                </a:endParaRPr>
              </a:p>
            </p:txBody>
          </p:sp>
        </p:grp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4714876" y="1934841"/>
              <a:ext cx="4143404" cy="1323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ดำเนินการนำระบบ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มาใช้ในการบริหารจัดการ</a:t>
              </a:r>
            </a:p>
            <a:p>
              <a:pPr marL="95250" indent="-95250"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1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สร้างความเข้าใจ และพัฒนาระบบต่างๆ เพื่อรองรับการดำเนินงานด้วยระบบ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</a:p>
            <a:p>
              <a:pPr marL="95250" indent="-95250"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2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พัฒนาระบบวัดค่าผลงาน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EP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พัฒนาระบบ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BSC 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และเชื่อมโยงระบบ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เข้ากับการดำเนินงาน</a:t>
              </a:r>
            </a:p>
          </p:txBody>
        </p:sp>
      </p:grpSp>
      <p:grpSp>
        <p:nvGrpSpPr>
          <p:cNvPr id="16" name="Group 31"/>
          <p:cNvGrpSpPr>
            <a:grpSpLocks/>
          </p:cNvGrpSpPr>
          <p:nvPr/>
        </p:nvGrpSpPr>
        <p:grpSpPr bwMode="auto">
          <a:xfrm>
            <a:off x="4499992" y="1700808"/>
            <a:ext cx="4429125" cy="1547812"/>
            <a:chOff x="213994" y="3167063"/>
            <a:chExt cx="4429156" cy="1547821"/>
          </a:xfrm>
        </p:grpSpPr>
        <p:grpSp>
          <p:nvGrpSpPr>
            <p:cNvPr id="17" name="Group 36"/>
            <p:cNvGrpSpPr>
              <a:grpSpLocks/>
            </p:cNvGrpSpPr>
            <p:nvPr/>
          </p:nvGrpSpPr>
          <p:grpSpPr bwMode="auto">
            <a:xfrm>
              <a:off x="213994" y="3167063"/>
              <a:ext cx="4081517" cy="763588"/>
              <a:chOff x="2924" y="2523"/>
              <a:chExt cx="2965" cy="481"/>
            </a:xfrm>
          </p:grpSpPr>
          <p:sp>
            <p:nvSpPr>
              <p:cNvPr id="24" name="Text Box 10"/>
              <p:cNvSpPr txBox="1">
                <a:spLocks noChangeArrowheads="1"/>
              </p:cNvSpPr>
              <p:nvPr/>
            </p:nvSpPr>
            <p:spPr bwMode="auto">
              <a:xfrm>
                <a:off x="3339" y="2527"/>
                <a:ext cx="2550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โครงการนำระบบการบริหารจัดการเพื่อสร้างมูลค่าเพิ่มเชิงเศรษฐศาสตร์</a:t>
                </a:r>
                <a:r>
                  <a:rPr lang="en-US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(EVM)</a:t>
                </a:r>
                <a:r>
                  <a:rPr lang="th-TH" sz="1600" b="1" dirty="0">
                    <a:solidFill>
                      <a:srgbClr val="0000FF"/>
                    </a:solidFill>
                    <a:latin typeface="Browallia New" pitchFamily="34" charset="-34"/>
                    <a:cs typeface="Browallia New" pitchFamily="34" charset="-34"/>
                  </a:rPr>
                  <a:t> มาใช้ในการบริหารงาน ของการประปาส่วนภูมิภาค</a:t>
                </a:r>
              </a:p>
            </p:txBody>
          </p:sp>
          <p:graphicFrame>
            <p:nvGraphicFramePr>
              <p:cNvPr id="25" name="Object 2"/>
              <p:cNvGraphicFramePr>
                <a:graphicFrameLocks noChangeAspect="1"/>
              </p:cNvGraphicFramePr>
              <p:nvPr/>
            </p:nvGraphicFramePr>
            <p:xfrm>
              <a:off x="2924" y="2523"/>
              <a:ext cx="384" cy="330"/>
            </p:xfrm>
            <a:graphic>
              <a:graphicData uri="http://schemas.openxmlformats.org/presentationml/2006/ole">
                <p:oleObj spid="_x0000_s106498" name="Photo Editor Photo" r:id="rId7" imgW="942857" imgH="905001" progId="">
                  <p:embed/>
                </p:oleObj>
              </a:graphicData>
            </a:graphic>
          </p:graphicFrame>
        </p:grp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285431" y="3884617"/>
              <a:ext cx="4357719" cy="830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>
              <a:spAutoFit/>
            </a:bodyPr>
            <a:lstStyle/>
            <a:p>
              <a:pPr algn="thai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ดำเนินการนำระบบ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มาประยุกต์ใช้ในการบริหารงาน</a:t>
              </a:r>
            </a:p>
            <a:p>
              <a:pPr marL="95250" indent="-95250"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ระยะที่ 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2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ซึ่งเป็นระยะที่พัฒนาระบบวัดผลงานค่า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EP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พัฒนาระบบ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BSC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และเชื่อมโยงระบบ</a:t>
              </a:r>
              <a:r>
                <a:rPr lang="en-US" sz="1600" dirty="0">
                  <a:latin typeface="Browallia New" pitchFamily="34" charset="-34"/>
                  <a:cs typeface="Browallia New" pitchFamily="34" charset="-34"/>
                </a:rPr>
                <a:t> EVM</a:t>
              </a:r>
              <a:r>
                <a:rPr lang="th-TH" sz="1600" dirty="0">
                  <a:latin typeface="Browallia New" pitchFamily="34" charset="-34"/>
                  <a:cs typeface="Browallia New" pitchFamily="34" charset="-34"/>
                </a:rPr>
                <a:t> เข้ากับการดำเนินงาน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3491</TotalTime>
  <Words>1651</Words>
  <Application>Microsoft Office PowerPoint</Application>
  <PresentationFormat>On-screen Show (4:3)</PresentationFormat>
  <Paragraphs>144</Paragraphs>
  <Slides>11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Photo Editor Photo</vt:lpstr>
      <vt:lpstr>Slide 1</vt:lpstr>
      <vt:lpstr>Slide 2</vt:lpstr>
      <vt:lpstr>ประวัติของบริษัท ฯ</vt:lpstr>
      <vt:lpstr>ประสบการณ์และผลงานสำคัญ (1)</vt:lpstr>
      <vt:lpstr>ประสบการณ์และผลงานสำคัญ (2)</vt:lpstr>
      <vt:lpstr>ประสบการณ์และผลงานสำคัญ (3)</vt:lpstr>
      <vt:lpstr>ประสบการณ์และผลงานสำคัญ (4)</vt:lpstr>
      <vt:lpstr>ประสบการณ์และผลงานสำคัญ (5)</vt:lpstr>
      <vt:lpstr>ประสบการณ์และผลงานสำคัญ (6)</vt:lpstr>
      <vt:lpstr>โครงสร้างการบริหารจัดการโครงการ </vt:lpstr>
      <vt:lpstr>ติดต่อโครงการฯ </vt:lpstr>
    </vt:vector>
  </TitlesOfParts>
  <Company>sKz Community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buppha</dc:creator>
  <cp:lastModifiedBy>ampol</cp:lastModifiedBy>
  <cp:revision>423</cp:revision>
  <dcterms:created xsi:type="dcterms:W3CDTF">2010-05-04T12:41:05Z</dcterms:created>
  <dcterms:modified xsi:type="dcterms:W3CDTF">2011-02-23T02:31:56Z</dcterms:modified>
</cp:coreProperties>
</file>