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256" r:id="rId2"/>
    <p:sldId id="284" r:id="rId3"/>
    <p:sldId id="260" r:id="rId4"/>
    <p:sldId id="263" r:id="rId5"/>
    <p:sldId id="264" r:id="rId6"/>
    <p:sldId id="297" r:id="rId7"/>
    <p:sldId id="282" r:id="rId8"/>
  </p:sldIdLst>
  <p:sldSz cx="9144000" cy="6858000" type="screen4x3"/>
  <p:notesSz cx="6797675" cy="9926638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45" autoAdjust="0"/>
    <p:restoredTop sz="86434" autoAdjust="0"/>
  </p:normalViewPr>
  <p:slideViewPr>
    <p:cSldViewPr>
      <p:cViewPr>
        <p:scale>
          <a:sx n="60" d="100"/>
          <a:sy n="60" d="100"/>
        </p:scale>
        <p:origin x="-1380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8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8" d="100"/>
        <a:sy n="78" d="100"/>
      </p:scale>
      <p:origin x="0" y="0"/>
    </p:cViewPr>
  </p:sorterViewPr>
  <p:notesViewPr>
    <p:cSldViewPr>
      <p:cViewPr varScale="1">
        <p:scale>
          <a:sx n="44" d="100"/>
          <a:sy n="44" d="100"/>
        </p:scale>
        <p:origin x="-2820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Cordia New" pitchFamily="34" charset="-34"/>
              </a:defRPr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Cordia New" pitchFamily="34" charset="-34"/>
              </a:defRPr>
            </a:lvl1pPr>
          </a:lstStyle>
          <a:p>
            <a:fld id="{D94C26A6-DD36-4EC9-8A35-43635FD7731C}" type="datetimeFigureOut">
              <a:rPr lang="th-TH"/>
              <a:pPr/>
              <a:t>17/02/54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Cordia New" pitchFamily="34" charset="-34"/>
              </a:defRPr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Cordia New" pitchFamily="34" charset="-34"/>
              </a:defRPr>
            </a:lvl1pPr>
          </a:lstStyle>
          <a:p>
            <a:fld id="{719C3557-1F49-4FB8-A484-83C973CF229F}" type="slidenum">
              <a:rPr lang="th-TH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Cordia New" pitchFamily="34" charset="-34"/>
              </a:defRPr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Cordia New" pitchFamily="34" charset="-34"/>
              </a:defRPr>
            </a:lvl1pPr>
          </a:lstStyle>
          <a:p>
            <a:fld id="{725F1908-D928-43E5-9A08-52B451CD274B}" type="datetimeFigureOut">
              <a:rPr lang="th-TH"/>
              <a:pPr/>
              <a:t>17/02/54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Cordia New" pitchFamily="34" charset="-34"/>
              </a:defRPr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Cordia New" pitchFamily="34" charset="-34"/>
              </a:defRPr>
            </a:lvl1pPr>
          </a:lstStyle>
          <a:p>
            <a:fld id="{036899E8-8E7C-48BB-8327-065634E196FB}" type="slidenum">
              <a:rPr lang="th-TH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BAADEA3-F063-4D0B-AA09-9A8AA7308F1C}" type="slidenum">
              <a:rPr lang="en-US">
                <a:cs typeface="Arial" pitchFamily="34" charset="0"/>
              </a:rPr>
              <a:pPr/>
              <a:t>7</a:t>
            </a:fld>
            <a:endParaRPr lang="en-US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286000" y="169863"/>
            <a:ext cx="6715125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Bef>
                <a:spcPts val="1200"/>
              </a:spcBef>
            </a:pPr>
            <a:r>
              <a:rPr lang="th-TH" sz="2400">
                <a:solidFill>
                  <a:schemeClr val="bg1"/>
                </a:solidFill>
                <a:latin typeface="Browallia New" pitchFamily="34" charset="-34"/>
                <a:cs typeface="EucrosiaUPC" pitchFamily="18" charset="-34"/>
              </a:rPr>
              <a:t>โครงการศึกษาความเป็นไปได้ในการลงทุนก่อสร้างโรงงานแห่งที่สอง</a:t>
            </a:r>
          </a:p>
          <a:p>
            <a:pPr algn="r"/>
            <a:r>
              <a:rPr lang="th-TH" sz="2400">
                <a:solidFill>
                  <a:schemeClr val="bg1"/>
                </a:solidFill>
                <a:latin typeface="Browallia New" pitchFamily="34" charset="-34"/>
                <a:cs typeface="EucrosiaUPC" pitchFamily="18" charset="-34"/>
              </a:rPr>
              <a:t> องค์การเภสัชกรรม</a:t>
            </a:r>
          </a:p>
        </p:txBody>
      </p:sp>
      <p:sp>
        <p:nvSpPr>
          <p:cNvPr id="6" name="Rectangle 472"/>
          <p:cNvSpPr>
            <a:spLocks noChangeArrowheads="1"/>
          </p:cNvSpPr>
          <p:nvPr userDrawn="1"/>
        </p:nvSpPr>
        <p:spPr bwMode="auto">
          <a:xfrm>
            <a:off x="1235075" y="214313"/>
            <a:ext cx="7837488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2257" tIns="51129" rIns="102257" bIns="51129" anchor="ctr"/>
          <a:lstStyle/>
          <a:p>
            <a:pPr algn="r"/>
            <a:r>
              <a:rPr lang="th-TH" b="1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โครงการจ้างที่ปรึกษาจัดทำยุทธศาสตร์การส่งเสริมการลงทุน</a:t>
            </a:r>
          </a:p>
          <a:p>
            <a:pPr algn="r"/>
            <a:r>
              <a:rPr lang="th-TH" b="1">
                <a:solidFill>
                  <a:schemeClr val="bg1"/>
                </a:solidFill>
                <a:latin typeface="IrisUPC" pitchFamily="34" charset="-34"/>
                <a:cs typeface="IrisUPC" pitchFamily="34" charset="-34"/>
              </a:rPr>
              <a:t>เพื่อส่งเสริมการผลิตเครื่องจักรและอุปกรณ์ด้านพลังงานทดแทน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27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00472"/>
            <a:ext cx="913639" cy="843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5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3138" y="200472"/>
            <a:ext cx="3670300" cy="876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42908" y="848543"/>
            <a:ext cx="9429816" cy="455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FD73597E-7937-4A3F-B009-57A3B6A3E776}" type="datetime1">
              <a:rPr lang="en-US"/>
              <a:pPr/>
              <a:t>2/17/2011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C2623E-C5DB-44D2-B1D8-642B87FEA1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 userDrawn="1"/>
        </p:nvSpPr>
        <p:spPr>
          <a:xfrm>
            <a:off x="3124200" y="6357938"/>
            <a:ext cx="3162300" cy="363537"/>
          </a:xfrm>
          <a:prstGeom prst="rect">
            <a:avLst/>
          </a:prstGeom>
        </p:spPr>
        <p:txBody>
          <a:bodyPr/>
          <a:lstStyle/>
          <a:p>
            <a:r>
              <a:rPr lang="en-US" sz="1400">
                <a:latin typeface="Calibri" pitchFamily="34" charset="0"/>
              </a:rPr>
              <a:t>“</a:t>
            </a:r>
            <a:r>
              <a:rPr lang="th-TH" sz="1400">
                <a:latin typeface="Calibri" pitchFamily="34" charset="0"/>
              </a:rPr>
              <a:t>สงวนสิทธ์ให้เฉพาะ</a:t>
            </a:r>
            <a:r>
              <a:rPr lang="en-US" sz="1400">
                <a:latin typeface="Calibri" pitchFamily="34" charset="0"/>
              </a:rPr>
              <a:t> </a:t>
            </a:r>
            <a:r>
              <a:rPr lang="th-TH" sz="1400">
                <a:latin typeface="Calibri" pitchFamily="34" charset="0"/>
              </a:rPr>
              <a:t>สบน. เป็นผู้ใช้เท่านั้น</a:t>
            </a:r>
            <a:r>
              <a:rPr lang="en-US" sz="1400">
                <a:latin typeface="Calibri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1081E3E2-FC1E-46CB-947B-10A56EB1350E}" type="datetime1">
              <a:rPr lang="en-US"/>
              <a:pPr/>
              <a:t>2/17/2011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C706B-A901-4259-8931-9035F491EA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 userDrawn="1"/>
        </p:nvSpPr>
        <p:spPr>
          <a:xfrm>
            <a:off x="3124200" y="6357938"/>
            <a:ext cx="3162300" cy="363537"/>
          </a:xfrm>
          <a:prstGeom prst="rect">
            <a:avLst/>
          </a:prstGeom>
        </p:spPr>
        <p:txBody>
          <a:bodyPr/>
          <a:lstStyle/>
          <a:p>
            <a:r>
              <a:rPr lang="en-US" sz="1400">
                <a:latin typeface="Calibri" pitchFamily="34" charset="0"/>
              </a:rPr>
              <a:t>“</a:t>
            </a:r>
            <a:r>
              <a:rPr lang="th-TH" sz="1400">
                <a:latin typeface="Calibri" pitchFamily="34" charset="0"/>
              </a:rPr>
              <a:t>สงวนสิทธ์ให้เฉพาะ</a:t>
            </a:r>
            <a:r>
              <a:rPr lang="en-US" sz="1400">
                <a:latin typeface="Calibri" pitchFamily="34" charset="0"/>
              </a:rPr>
              <a:t> </a:t>
            </a:r>
            <a:r>
              <a:rPr lang="th-TH" sz="1400">
                <a:latin typeface="Calibri" pitchFamily="34" charset="0"/>
              </a:rPr>
              <a:t>สบน. เป็นผู้ใช้เท่านั้น</a:t>
            </a:r>
            <a:r>
              <a:rPr lang="en-US" sz="1400">
                <a:latin typeface="Calibri" pitchFamily="34" charset="0"/>
              </a:rPr>
              <a:t>”</a:t>
            </a: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68311550-B35C-4A44-8EE9-E3B32F12C1A7}" type="datetime1">
              <a:rPr lang="en-US"/>
              <a:pPr/>
              <a:t>2/17/2011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4CE10-0251-4AC4-97EA-D5AB933300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3124200" y="6357938"/>
            <a:ext cx="3162300" cy="363537"/>
          </a:xfrm>
          <a:prstGeom prst="rect">
            <a:avLst/>
          </a:prstGeom>
        </p:spPr>
        <p:txBody>
          <a:bodyPr/>
          <a:lstStyle/>
          <a:p>
            <a:r>
              <a:rPr lang="en-US" sz="1400">
                <a:latin typeface="Calibri" pitchFamily="34" charset="0"/>
              </a:rPr>
              <a:t>“</a:t>
            </a:r>
            <a:r>
              <a:rPr lang="th-TH" sz="1400">
                <a:latin typeface="Calibri" pitchFamily="34" charset="0"/>
              </a:rPr>
              <a:t>สงวนสิทธ์ให้เฉพาะ</a:t>
            </a:r>
            <a:r>
              <a:rPr lang="en-US" sz="1400">
                <a:latin typeface="Calibri" pitchFamily="34" charset="0"/>
              </a:rPr>
              <a:t> </a:t>
            </a:r>
            <a:r>
              <a:rPr lang="th-TH" sz="1400">
                <a:latin typeface="Calibri" pitchFamily="34" charset="0"/>
              </a:rPr>
              <a:t>สบน. เป็นผู้ใช้เท่านั้น</a:t>
            </a:r>
            <a:r>
              <a:rPr lang="en-US" sz="1400">
                <a:latin typeface="Calibri" pitchFamily="34" charset="0"/>
              </a:rPr>
              <a:t>”</a:t>
            </a:r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5AF84220-B2D7-4DAA-BA51-206C6964852C}" type="datetime1">
              <a:rPr lang="en-US"/>
              <a:pPr/>
              <a:t>2/17/2011</a:t>
            </a:fld>
            <a:endParaRPr lang="th-TH">
              <a:cs typeface="Cordia New" pitchFamily="34" charset="-34"/>
            </a:endParaRPr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cs typeface="Cordia New" pitchFamily="34" charset="-34"/>
              </a:defRPr>
            </a:lvl1pPr>
          </a:lstStyle>
          <a:p>
            <a:endParaRPr lang="th-TH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B1CF1-B391-45DA-A983-8827AB5092DD}" type="slidenum">
              <a:rPr lang="th-TH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6803" y="5208036"/>
            <a:ext cx="2537197" cy="1649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71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Oval Callout 5"/>
          <p:cNvSpPr/>
          <p:nvPr userDrawn="1"/>
        </p:nvSpPr>
        <p:spPr>
          <a:xfrm rot="18451194">
            <a:off x="4251018" y="3009699"/>
            <a:ext cx="6753350" cy="3420229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7" name="Picture 2" descr="D:\My Documents\Project MSI\LOGO\logo_team09.gif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6286500"/>
            <a:ext cx="50006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4290"/>
            <a:ext cx="773911" cy="714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1214422"/>
            <a:ext cx="8286808" cy="4911741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8215370" cy="785819"/>
          </a:xfrm>
          <a:noFill/>
          <a:ln>
            <a:solidFill>
              <a:schemeClr val="bg1"/>
            </a:solidFill>
          </a:ln>
        </p:spPr>
        <p:txBody>
          <a:bodyPr/>
          <a:lstStyle>
            <a:lvl1pPr>
              <a:defRPr b="1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7938"/>
            <a:ext cx="3162300" cy="36353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“</a:t>
            </a:r>
            <a:r>
              <a:rPr lang="th-TH"/>
              <a:t>สงวนสิทธ์ให้เฉพาะ</a:t>
            </a:r>
            <a:r>
              <a:rPr lang="en-US"/>
              <a:t> </a:t>
            </a:r>
            <a:r>
              <a:rPr lang="th-TH"/>
              <a:t>สบน. เป็นผู้ใช้เท่านั้น</a:t>
            </a:r>
            <a:r>
              <a:rPr lang="en-US"/>
              <a:t>”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867525" y="6356350"/>
            <a:ext cx="2133600" cy="365125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fld id="{54F1CE05-9D01-49FC-B1AC-99B93B758C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 userDrawn="1"/>
        </p:nvSpPr>
        <p:spPr>
          <a:xfrm>
            <a:off x="3124200" y="6357938"/>
            <a:ext cx="3162300" cy="363537"/>
          </a:xfrm>
          <a:prstGeom prst="rect">
            <a:avLst/>
          </a:prstGeom>
        </p:spPr>
        <p:txBody>
          <a:bodyPr/>
          <a:lstStyle/>
          <a:p>
            <a:r>
              <a:rPr lang="en-US" sz="1400">
                <a:latin typeface="Calibri" pitchFamily="34" charset="0"/>
              </a:rPr>
              <a:t>“</a:t>
            </a:r>
            <a:r>
              <a:rPr lang="th-TH" sz="1400">
                <a:latin typeface="Calibri" pitchFamily="34" charset="0"/>
              </a:rPr>
              <a:t>สงวนสิทธ์ให้เฉพาะ</a:t>
            </a:r>
            <a:r>
              <a:rPr lang="en-US" sz="1400">
                <a:latin typeface="Calibri" pitchFamily="34" charset="0"/>
              </a:rPr>
              <a:t> </a:t>
            </a:r>
            <a:r>
              <a:rPr lang="th-TH" sz="1400">
                <a:latin typeface="Calibri" pitchFamily="34" charset="0"/>
              </a:rPr>
              <a:t>สบน. เป็นผู้ใช้เท่านั้น</a:t>
            </a:r>
            <a:r>
              <a:rPr lang="en-US" sz="1400">
                <a:latin typeface="Calibri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A9BA1690-B180-443F-ADC5-390871E4DD71}" type="datetime1">
              <a:rPr lang="en-US"/>
              <a:pPr/>
              <a:t>2/17/2011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8FEF89-B626-4404-A4B3-0D81EC8DD2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 userDrawn="1"/>
        </p:nvSpPr>
        <p:spPr>
          <a:xfrm>
            <a:off x="3124200" y="6357938"/>
            <a:ext cx="3162300" cy="363537"/>
          </a:xfrm>
          <a:prstGeom prst="rect">
            <a:avLst/>
          </a:prstGeom>
        </p:spPr>
        <p:txBody>
          <a:bodyPr/>
          <a:lstStyle/>
          <a:p>
            <a:r>
              <a:rPr lang="en-US" sz="1400">
                <a:latin typeface="Calibri" pitchFamily="34" charset="0"/>
              </a:rPr>
              <a:t>“</a:t>
            </a:r>
            <a:r>
              <a:rPr lang="th-TH" sz="1400">
                <a:latin typeface="Calibri" pitchFamily="34" charset="0"/>
              </a:rPr>
              <a:t>สงวนสิทธ์ให้เฉพาะ</a:t>
            </a:r>
            <a:r>
              <a:rPr lang="en-US" sz="1400">
                <a:latin typeface="Calibri" pitchFamily="34" charset="0"/>
              </a:rPr>
              <a:t> </a:t>
            </a:r>
            <a:r>
              <a:rPr lang="th-TH" sz="1400">
                <a:latin typeface="Calibri" pitchFamily="34" charset="0"/>
              </a:rPr>
              <a:t>สบน. เป็นผู้ใช้เท่านั้น</a:t>
            </a:r>
            <a:r>
              <a:rPr lang="en-US" sz="1400">
                <a:latin typeface="Calibri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5B1EE17D-916F-436E-A3F6-32292CCEB8CC}" type="datetime1">
              <a:rPr lang="en-US"/>
              <a:pPr/>
              <a:t>2/17/2011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80C05F-8B80-4C4F-BF79-6A1DF6176A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124200" y="6357938"/>
            <a:ext cx="3162300" cy="363537"/>
          </a:xfrm>
          <a:prstGeom prst="rect">
            <a:avLst/>
          </a:prstGeom>
        </p:spPr>
        <p:txBody>
          <a:bodyPr/>
          <a:lstStyle/>
          <a:p>
            <a:r>
              <a:rPr lang="en-US" sz="1400">
                <a:latin typeface="Calibri" pitchFamily="34" charset="0"/>
              </a:rPr>
              <a:t>“</a:t>
            </a:r>
            <a:r>
              <a:rPr lang="th-TH" sz="1400">
                <a:latin typeface="Calibri" pitchFamily="34" charset="0"/>
              </a:rPr>
              <a:t>สงวนสิทธ์ให้เฉพาะ</a:t>
            </a:r>
            <a:r>
              <a:rPr lang="en-US" sz="1400">
                <a:latin typeface="Calibri" pitchFamily="34" charset="0"/>
              </a:rPr>
              <a:t> </a:t>
            </a:r>
            <a:r>
              <a:rPr lang="th-TH" sz="1400">
                <a:latin typeface="Calibri" pitchFamily="34" charset="0"/>
              </a:rPr>
              <a:t>สบน. เป็นผู้ใช้เท่านั้น</a:t>
            </a:r>
            <a:r>
              <a:rPr lang="en-US" sz="1400">
                <a:latin typeface="Calibri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8FFE6F8F-DD65-4CAD-89FE-87E78783ED37}" type="datetime1">
              <a:rPr lang="en-US"/>
              <a:pPr/>
              <a:t>2/17/2011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0E05A-8CE3-4B7F-8C23-4512E1E868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 txBox="1">
            <a:spLocks/>
          </p:cNvSpPr>
          <p:nvPr userDrawn="1"/>
        </p:nvSpPr>
        <p:spPr>
          <a:xfrm>
            <a:off x="3124200" y="6357938"/>
            <a:ext cx="3162300" cy="363537"/>
          </a:xfrm>
          <a:prstGeom prst="rect">
            <a:avLst/>
          </a:prstGeom>
        </p:spPr>
        <p:txBody>
          <a:bodyPr/>
          <a:lstStyle/>
          <a:p>
            <a:r>
              <a:rPr lang="en-US" sz="1400">
                <a:latin typeface="Calibri" pitchFamily="34" charset="0"/>
              </a:rPr>
              <a:t>“</a:t>
            </a:r>
            <a:r>
              <a:rPr lang="th-TH" sz="1400">
                <a:latin typeface="Calibri" pitchFamily="34" charset="0"/>
              </a:rPr>
              <a:t>สงวนสิทธ์ให้เฉพาะ</a:t>
            </a:r>
            <a:r>
              <a:rPr lang="en-US" sz="1400">
                <a:latin typeface="Calibri" pitchFamily="34" charset="0"/>
              </a:rPr>
              <a:t> </a:t>
            </a:r>
            <a:r>
              <a:rPr lang="th-TH" sz="1400">
                <a:latin typeface="Calibri" pitchFamily="34" charset="0"/>
              </a:rPr>
              <a:t>สบน. เป็นผู้ใช้เท่านั้น</a:t>
            </a:r>
            <a:r>
              <a:rPr lang="en-US" sz="1400">
                <a:latin typeface="Calibri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CD61926D-2D1D-4703-BCA4-EE71570DE39E}" type="datetime1">
              <a:rPr lang="en-US"/>
              <a:pPr/>
              <a:t>2/17/2011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4FA1B-45A6-47E9-94A6-0A3AA9CE6D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 txBox="1">
            <a:spLocks/>
          </p:cNvSpPr>
          <p:nvPr userDrawn="1"/>
        </p:nvSpPr>
        <p:spPr>
          <a:xfrm>
            <a:off x="3124200" y="6357938"/>
            <a:ext cx="3162300" cy="363537"/>
          </a:xfrm>
          <a:prstGeom prst="rect">
            <a:avLst/>
          </a:prstGeom>
        </p:spPr>
        <p:txBody>
          <a:bodyPr/>
          <a:lstStyle/>
          <a:p>
            <a:r>
              <a:rPr lang="en-US" sz="1400">
                <a:latin typeface="Calibri" pitchFamily="34" charset="0"/>
              </a:rPr>
              <a:t>“</a:t>
            </a:r>
            <a:r>
              <a:rPr lang="th-TH" sz="1400">
                <a:latin typeface="Calibri" pitchFamily="34" charset="0"/>
              </a:rPr>
              <a:t>สงวนสิทธ์ให้เฉพาะ</a:t>
            </a:r>
            <a:r>
              <a:rPr lang="en-US" sz="1400">
                <a:latin typeface="Calibri" pitchFamily="34" charset="0"/>
              </a:rPr>
              <a:t> </a:t>
            </a:r>
            <a:r>
              <a:rPr lang="th-TH" sz="1400">
                <a:latin typeface="Calibri" pitchFamily="34" charset="0"/>
              </a:rPr>
              <a:t>สบน. เป็นผู้ใช้เท่านั้น</a:t>
            </a:r>
            <a:r>
              <a:rPr lang="en-US" sz="1400">
                <a:latin typeface="Calibri" pitchFamily="34" charset="0"/>
              </a:rPr>
              <a:t>”</a:t>
            </a: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50F4CDB9-7184-438B-93EE-3813C1A02FAB}" type="datetime1">
              <a:rPr lang="en-US"/>
              <a:pPr/>
              <a:t>2/17/2011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70118-3A8D-4AED-85E8-F27B283D41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 userDrawn="1"/>
        </p:nvSpPr>
        <p:spPr>
          <a:xfrm>
            <a:off x="3124200" y="6357938"/>
            <a:ext cx="3162300" cy="363537"/>
          </a:xfrm>
          <a:prstGeom prst="rect">
            <a:avLst/>
          </a:prstGeom>
        </p:spPr>
        <p:txBody>
          <a:bodyPr/>
          <a:lstStyle/>
          <a:p>
            <a:r>
              <a:rPr lang="en-US" sz="1400">
                <a:latin typeface="Calibri" pitchFamily="34" charset="0"/>
              </a:rPr>
              <a:t>“</a:t>
            </a:r>
            <a:r>
              <a:rPr lang="th-TH" sz="1400">
                <a:latin typeface="Calibri" pitchFamily="34" charset="0"/>
              </a:rPr>
              <a:t>สงวนสิทธ์ให้เฉพาะ</a:t>
            </a:r>
            <a:r>
              <a:rPr lang="en-US" sz="1400">
                <a:latin typeface="Calibri" pitchFamily="34" charset="0"/>
              </a:rPr>
              <a:t> </a:t>
            </a:r>
            <a:r>
              <a:rPr lang="th-TH" sz="1400">
                <a:latin typeface="Calibri" pitchFamily="34" charset="0"/>
              </a:rPr>
              <a:t>สบน. เป็นผู้ใช้เท่านั้น</a:t>
            </a:r>
            <a:r>
              <a:rPr lang="en-US" sz="1400">
                <a:latin typeface="Calibri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AD50540D-2DD5-46E0-8990-8894666333F2}" type="datetime1">
              <a:rPr lang="en-US"/>
              <a:pPr/>
              <a:t>2/17/2011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78BFE7-EF51-420E-B7DE-ED33360647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 txBox="1">
            <a:spLocks/>
          </p:cNvSpPr>
          <p:nvPr userDrawn="1"/>
        </p:nvSpPr>
        <p:spPr>
          <a:xfrm>
            <a:off x="3124200" y="6357938"/>
            <a:ext cx="3162300" cy="363537"/>
          </a:xfrm>
          <a:prstGeom prst="rect">
            <a:avLst/>
          </a:prstGeom>
        </p:spPr>
        <p:txBody>
          <a:bodyPr/>
          <a:lstStyle/>
          <a:p>
            <a:r>
              <a:rPr lang="en-US" sz="1400">
                <a:latin typeface="Calibri" pitchFamily="34" charset="0"/>
              </a:rPr>
              <a:t>“</a:t>
            </a:r>
            <a:r>
              <a:rPr lang="th-TH" sz="1400">
                <a:latin typeface="Calibri" pitchFamily="34" charset="0"/>
              </a:rPr>
              <a:t>สงวนสิทธ์ให้เฉพาะ</a:t>
            </a:r>
            <a:r>
              <a:rPr lang="en-US" sz="1400">
                <a:latin typeface="Calibri" pitchFamily="34" charset="0"/>
              </a:rPr>
              <a:t> </a:t>
            </a:r>
            <a:r>
              <a:rPr lang="th-TH" sz="1400">
                <a:latin typeface="Calibri" pitchFamily="34" charset="0"/>
              </a:rPr>
              <a:t>สบน. เป็นผู้ใช้เท่านั้น</a:t>
            </a:r>
            <a:r>
              <a:rPr lang="en-US" sz="1400">
                <a:latin typeface="Calibri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</a:defRPr>
            </a:lvl1pPr>
          </a:lstStyle>
          <a:p>
            <a:fld id="{23564769-FEED-496C-8A70-24545A04B333}" type="datetime1">
              <a:rPr lang="en-US"/>
              <a:pPr/>
              <a:t>2/17/2011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0F9A8-C1C7-4565-8A91-63B19DA5FE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7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06803" y="5208036"/>
            <a:ext cx="2537197" cy="1649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842963" y="149225"/>
            <a:ext cx="8229600" cy="106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1285875"/>
            <a:ext cx="8229600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b="1">
                <a:latin typeface="Browallia New" pitchFamily="34" charset="-34"/>
                <a:cs typeface="Browallia New" pitchFamily="34" charset="-34"/>
              </a:defRPr>
            </a:lvl1pPr>
          </a:lstStyle>
          <a:p>
            <a:fld id="{5E1D8306-6E16-4A18-AACF-1D313B319F7E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1071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e 1"/>
          <p:cNvSpPr txBox="1">
            <a:spLocks/>
          </p:cNvSpPr>
          <p:nvPr userDrawn="1"/>
        </p:nvSpPr>
        <p:spPr>
          <a:xfrm>
            <a:off x="714375" y="142875"/>
            <a:ext cx="8215313" cy="78581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/>
          <a:lstStyle>
            <a:lvl1pPr>
              <a:defRPr b="1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defRPr>
            </a:lvl1pPr>
          </a:lstStyle>
          <a:p>
            <a:pPr algn="ctr" eaLnBrk="0" hangingPunct="0">
              <a:defRPr/>
            </a:pPr>
            <a:r>
              <a:rPr lang="en-US" sz="4400" smtClean="0">
                <a:ea typeface="+mj-ea"/>
              </a:rPr>
              <a:t>Click to edit Master title style</a:t>
            </a:r>
            <a:endParaRPr lang="en-US" sz="4400" dirty="0">
              <a:ea typeface="+mj-ea"/>
            </a:endParaRPr>
          </a:p>
        </p:txBody>
      </p:sp>
      <p:pic>
        <p:nvPicPr>
          <p:cNvPr id="2056" name="Picture 2" descr="D:\My Documents\Project MSI\LOGO\logo_team09.gif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1438" y="6286500"/>
            <a:ext cx="50006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Oval Callout 14"/>
          <p:cNvSpPr/>
          <p:nvPr userDrawn="1"/>
        </p:nvSpPr>
        <p:spPr>
          <a:xfrm rot="18451194">
            <a:off x="4251018" y="3009699"/>
            <a:ext cx="6753350" cy="3420229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6867525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13144C-C6AF-4DFC-AAD7-63B417E3BD8C}" type="slidenum">
              <a:rPr lang="en-US" sz="2400">
                <a:solidFill>
                  <a:schemeClr val="bg1"/>
                </a:solidFill>
                <a:latin typeface="Calibri" pitchFamily="34" charset="0"/>
                <a:cs typeface="Cordia New" pitchFamily="34" charset="-34"/>
              </a:rPr>
              <a:pPr/>
              <a:t>‹#›</a:t>
            </a:fld>
            <a:endParaRPr lang="en-US" sz="2400">
              <a:solidFill>
                <a:schemeClr val="bg1"/>
              </a:solidFill>
              <a:latin typeface="Calibri" pitchFamily="34" charset="0"/>
              <a:cs typeface="Cordia New" pitchFamily="34" charset="-34"/>
            </a:endParaRPr>
          </a:p>
        </p:txBody>
      </p:sp>
      <p:pic>
        <p:nvPicPr>
          <p:cNvPr id="22" name="Picture 21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214290"/>
            <a:ext cx="773911" cy="714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28938" y="6286500"/>
            <a:ext cx="3162300" cy="3635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alibri" pitchFamily="34" charset="0"/>
              </a:defRPr>
            </a:lvl1pPr>
          </a:lstStyle>
          <a:p>
            <a:r>
              <a:rPr lang="en-US"/>
              <a:t>“</a:t>
            </a:r>
            <a:r>
              <a:rPr lang="th-TH"/>
              <a:t>สงวนสิทธ์ให้เฉพาะ</a:t>
            </a:r>
            <a:r>
              <a:rPr lang="en-US"/>
              <a:t> </a:t>
            </a:r>
            <a:r>
              <a:rPr lang="th-TH"/>
              <a:t>สบน. เป็นผู้ใช้เท่านั้น</a:t>
            </a:r>
            <a:r>
              <a:rPr lang="en-US"/>
              <a:t>”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Browallia New" pitchFamily="34" charset="-34"/>
          <a:ea typeface="+mj-ea"/>
          <a:cs typeface="Browallia New" pitchFamily="34" charset="-34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cs typeface="Browallia New" pitchFamily="34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cs typeface="Browallia New" pitchFamily="34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cs typeface="Browallia New" pitchFamily="34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cs typeface="Browallia New" pitchFamily="34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cs typeface="Browallia New" pitchFamily="34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cs typeface="Browallia New" pitchFamily="34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cs typeface="Browallia New" pitchFamily="34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cs typeface="Browallia New" pitchFamily="34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Browallia New" pitchFamily="34" charset="-34"/>
          <a:ea typeface="+mn-ea"/>
          <a:cs typeface="Browallia New" pitchFamily="34" charset="-34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Browallia New" pitchFamily="34" charset="-34"/>
          <a:ea typeface="+mn-ea"/>
          <a:cs typeface="Browallia New" pitchFamily="34" charset="-34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Browallia New" pitchFamily="34" charset="-34"/>
          <a:ea typeface="+mn-ea"/>
          <a:cs typeface="Browallia New" pitchFamily="34" charset="-34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Browallia New" pitchFamily="34" charset="-34"/>
          <a:ea typeface="+mn-ea"/>
          <a:cs typeface="Browallia New" pitchFamily="34" charset="-34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Browallia New" pitchFamily="34" charset="-34"/>
          <a:ea typeface="+mn-ea"/>
          <a:cs typeface="Browallia New" pitchFamily="34" charset="-34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jpe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.jpeg"/><Relationship Id="rId4" Type="http://schemas.openxmlformats.org/officeDocument/2006/relationships/image" Target="../media/image8.png"/><Relationship Id="rId9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3"/>
          <p:cNvSpPr>
            <a:spLocks noChangeArrowheads="1"/>
          </p:cNvSpPr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3399FF"/>
          </a:solidFill>
          <a:ln w="25400" algn="ctr">
            <a:noFill/>
            <a:miter lim="800000"/>
            <a:headEnd/>
            <a:tailEnd/>
          </a:ln>
        </p:spPr>
        <p:txBody>
          <a:bodyPr lIns="102257" tIns="51129" rIns="102257" bIns="51129" anchor="ctr"/>
          <a:lstStyle/>
          <a:p>
            <a:pPr algn="ctr" defTabSz="885825"/>
            <a:endParaRPr lang="en-US" sz="3600" b="1" dirty="0">
              <a:solidFill>
                <a:srgbClr val="FFFFFF"/>
              </a:solidFill>
              <a:latin typeface="Angsana New" pitchFamily="18" charset="-34"/>
              <a:cs typeface="IrisUPC" pitchFamily="34" charset="-34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936566"/>
            <a:ext cx="6858000" cy="326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E:\ไทยเข้มแข็ง\2009101016593721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072074"/>
            <a:ext cx="1313384" cy="936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0840" y="5072074"/>
            <a:ext cx="1440160" cy="100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5072074"/>
            <a:ext cx="1440160" cy="936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5072074"/>
            <a:ext cx="1355039" cy="936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5368" name="Group 26"/>
          <p:cNvGrpSpPr>
            <a:grpSpLocks/>
          </p:cNvGrpSpPr>
          <p:nvPr/>
        </p:nvGrpSpPr>
        <p:grpSpPr bwMode="auto">
          <a:xfrm>
            <a:off x="928662" y="3714752"/>
            <a:ext cx="7379845" cy="1074507"/>
            <a:chOff x="980728" y="8265368"/>
            <a:chExt cx="7379845" cy="1074833"/>
          </a:xfrm>
        </p:grpSpPr>
        <p:grpSp>
          <p:nvGrpSpPr>
            <p:cNvPr id="15372" name="Group 44"/>
            <p:cNvGrpSpPr>
              <a:grpSpLocks/>
            </p:cNvGrpSpPr>
            <p:nvPr/>
          </p:nvGrpSpPr>
          <p:grpSpPr bwMode="auto">
            <a:xfrm>
              <a:off x="980728" y="8697413"/>
              <a:ext cx="7379845" cy="642788"/>
              <a:chOff x="642918" y="6929453"/>
              <a:chExt cx="7379598" cy="642921"/>
            </a:xfrm>
          </p:grpSpPr>
          <p:pic>
            <p:nvPicPr>
              <p:cNvPr id="15374" name="Picture 28" descr="Logo team.bmp"/>
              <p:cNvPicPr>
                <a:picLocks noChangeAspect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642918" y="6929453"/>
                <a:ext cx="642920" cy="642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75" name="TextBox 30"/>
              <p:cNvSpPr txBox="1">
                <a:spLocks noChangeArrowheads="1"/>
              </p:cNvSpPr>
              <p:nvPr/>
            </p:nvSpPr>
            <p:spPr bwMode="auto">
              <a:xfrm>
                <a:off x="1275382" y="6947557"/>
                <a:ext cx="6747134" cy="5234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h-TH" b="1" dirty="0" smtClean="0">
                    <a:solidFill>
                      <a:srgbClr val="002060"/>
                    </a:solidFill>
                    <a:latin typeface="BrowalliaUPC" pitchFamily="34" charset="-34"/>
                    <a:cs typeface="BrowalliaUPC" pitchFamily="34" charset="-34"/>
                  </a:rPr>
                  <a:t>  บริษัท </a:t>
                </a:r>
                <a:r>
                  <a:rPr lang="th-TH" b="1" dirty="0">
                    <a:solidFill>
                      <a:srgbClr val="002060"/>
                    </a:solidFill>
                    <a:latin typeface="BrowalliaUPC" pitchFamily="34" charset="-34"/>
                    <a:cs typeface="BrowalliaUPC" pitchFamily="34" charset="-34"/>
                  </a:rPr>
                  <a:t>ทีม คอนซัลติ้ง เอนจิเนียริ่ง แอนด์ แมเนจเมนท์ จำกัด</a:t>
                </a:r>
              </a:p>
            </p:txBody>
          </p:sp>
        </p:grpSp>
        <p:sp>
          <p:nvSpPr>
            <p:cNvPr id="15373" name="Rectangle 25"/>
            <p:cNvSpPr>
              <a:spLocks noChangeArrowheads="1"/>
            </p:cNvSpPr>
            <p:nvPr/>
          </p:nvSpPr>
          <p:spPr bwMode="auto">
            <a:xfrm>
              <a:off x="2838116" y="8265368"/>
              <a:ext cx="3429000" cy="523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b="1" dirty="0">
                  <a:solidFill>
                    <a:srgbClr val="002060"/>
                  </a:solidFill>
                  <a:latin typeface="BrowalliaUPC" pitchFamily="34" charset="-34"/>
                  <a:cs typeface="BrowalliaUPC" pitchFamily="34" charset="-34"/>
                </a:rPr>
                <a:t>จัดทำโดย</a:t>
              </a:r>
            </a:p>
          </p:txBody>
        </p:sp>
      </p:grpSp>
      <p:pic>
        <p:nvPicPr>
          <p:cNvPr id="19" name="Picture 21" descr="D:\Picture\strategic-planning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5144478"/>
            <a:ext cx="1303002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22" descr="D:\Picture\service_image.jpg"/>
          <p:cNvPicPr>
            <a:picLocks noChangeAspect="1" noChangeArrowheads="1"/>
          </p:cNvPicPr>
          <p:nvPr/>
        </p:nvPicPr>
        <p:blipFill>
          <a:blip r:embed="rId9" cstate="print"/>
          <a:srcRect b="4452"/>
          <a:stretch>
            <a:fillRect/>
          </a:stretch>
        </p:blipFill>
        <p:spPr bwMode="auto">
          <a:xfrm>
            <a:off x="2411760" y="5144478"/>
            <a:ext cx="1008112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itle 1"/>
          <p:cNvSpPr txBox="1">
            <a:spLocks/>
          </p:cNvSpPr>
          <p:nvPr/>
        </p:nvSpPr>
        <p:spPr bwMode="auto">
          <a:xfrm>
            <a:off x="1142976" y="1785926"/>
            <a:ext cx="685800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rowalliaUPC" pitchFamily="34" charset="-34"/>
                <a:cs typeface="BrowalliaUPC" pitchFamily="34" charset="-34"/>
              </a:rPr>
              <a:t>โครงการจ้างที่ปรึกษาเพื่อดำเนินงานโครงการ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rowalliaUPC" pitchFamily="34" charset="-34"/>
                <a:cs typeface="BrowalliaUPC" pitchFamily="34" charset="-34"/>
              </a:rPr>
              <a:t>ติดตามและประเมินผลโครงการ</a:t>
            </a:r>
            <a:br>
              <a:rPr lang="th-TH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rowalliaUPC" pitchFamily="34" charset="-34"/>
                <a:cs typeface="BrowalliaUPC" pitchFamily="34" charset="-34"/>
              </a:rPr>
            </a:br>
            <a:r>
              <a:rPr lang="th-TH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rowalliaUPC" pitchFamily="34" charset="-34"/>
                <a:cs typeface="BrowalliaUPC" pitchFamily="34" charset="-34"/>
              </a:rPr>
              <a:t>ภายใต้แผนปฏิบัติการไทยเข้มแข็ง </a:t>
            </a:r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rowalliaUPC" pitchFamily="34" charset="-34"/>
                <a:cs typeface="BrowalliaUPC" pitchFamily="34" charset="-34"/>
              </a:rPr>
              <a:t>2555 </a:t>
            </a:r>
            <a:r>
              <a:rPr lang="th-TH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rowalliaUPC" pitchFamily="34" charset="-34"/>
                <a:cs typeface="BrowalliaUPC" pitchFamily="34" charset="-34"/>
              </a:rPr>
              <a:t>พื้นที่ </a:t>
            </a:r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rowalliaUPC" pitchFamily="34" charset="-34"/>
                <a:cs typeface="BrowalliaUPC" pitchFamily="34" charset="-34"/>
              </a:rPr>
              <a:t>4 </a:t>
            </a:r>
            <a:r>
              <a:rPr lang="th-TH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rowalliaUPC" pitchFamily="34" charset="-34"/>
                <a:cs typeface="BrowalliaUPC" pitchFamily="34" charset="-34"/>
              </a:rPr>
              <a:t>ภาค</a:t>
            </a:r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rowalliaUPC" pitchFamily="34" charset="-34"/>
              <a:cs typeface="BrowalliaUPC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b="1" kern="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rowalliaUPC" pitchFamily="34" charset="-34"/>
              <a:ea typeface="+mj-ea"/>
              <a:cs typeface="Browall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>
          <a:xfrm>
            <a:off x="714375" y="142875"/>
            <a:ext cx="8215313" cy="785813"/>
          </a:xfrm>
        </p:spPr>
        <p:txBody>
          <a:bodyPr/>
          <a:lstStyle/>
          <a:p>
            <a:r>
              <a:rPr lang="th-TH" dirty="0" smtClean="0"/>
              <a:t>แนะนำบริษัทที่ปรึกษา</a:t>
            </a:r>
            <a:endParaRPr lang="en-US" dirty="0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44CD7D7-FA4E-4857-B9A6-339482A3B55D}" type="slidenum">
              <a:rPr lang="en-US"/>
              <a:pPr/>
              <a:t>2</a:t>
            </a:fld>
            <a:endParaRPr lang="en-US"/>
          </a:p>
        </p:txBody>
      </p:sp>
      <p:pic>
        <p:nvPicPr>
          <p:cNvPr id="18436" name="Picture 467" descr="C:\SAVEDATA\logo\LOGO\TEAMB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4563" y="1285875"/>
            <a:ext cx="5556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14282" y="2071688"/>
            <a:ext cx="6072230" cy="4000500"/>
          </a:xfrm>
        </p:spPr>
        <p:txBody>
          <a:bodyPr/>
          <a:lstStyle/>
          <a:p>
            <a:pPr marL="268288" indent="-268288">
              <a:lnSpc>
                <a:spcPct val="90000"/>
              </a:lnSpc>
            </a:pPr>
            <a:r>
              <a:rPr lang="th-TH" sz="2400" b="1" dirty="0" smtClean="0"/>
              <a:t>บริษัท ทีม คอนซัลติ้ง เอนจิเนียริ่ง แอนด์ แมเนจเมนท์ จำกัด เป็นหนึ่งในกลุ่มบริษัททีม กลุ่มบริษัทที่ปรึกษาชั้น</a:t>
            </a:r>
            <a:r>
              <a:rPr lang="th-TH" sz="2400" b="1" dirty="0" smtClean="0"/>
              <a:t>นำ           ของ</a:t>
            </a:r>
            <a:r>
              <a:rPr lang="th-TH" sz="2400" b="1" dirty="0" smtClean="0"/>
              <a:t>คน</a:t>
            </a:r>
            <a:r>
              <a:rPr lang="th-TH" sz="2400" b="1" dirty="0" smtClean="0"/>
              <a:t>ไทย   ที่</a:t>
            </a:r>
            <a:r>
              <a:rPr lang="th-TH" sz="2400" b="1" dirty="0" smtClean="0"/>
              <a:t>บูรณาการงานด้านวิศวกรรม สิ่งแวดล้อม และการบริหารจัดการ ตลอดจนธุรกิจเกี่ยวเนื่องอย่างครบวงจร</a:t>
            </a:r>
            <a:endParaRPr lang="en-US" sz="2400" b="1" dirty="0" smtClean="0"/>
          </a:p>
          <a:p>
            <a:pPr marL="268288" indent="-268288">
              <a:lnSpc>
                <a:spcPct val="90000"/>
              </a:lnSpc>
            </a:pPr>
            <a:r>
              <a:rPr lang="th-TH" sz="2400" b="1" dirty="0" smtClean="0"/>
              <a:t>บริษัททีมฯ เป็นบริษัทที่ปรึกษาด้านวิศวกรรมและการ</a:t>
            </a:r>
            <a:r>
              <a:rPr lang="th-TH" sz="2400" b="1" dirty="0" smtClean="0"/>
              <a:t>จัดการ  ที่</a:t>
            </a:r>
            <a:r>
              <a:rPr lang="th-TH" sz="2400" b="1" dirty="0" smtClean="0"/>
              <a:t>ใหญ่ที่สุดของประเทศไทย ดำเนินการและบริหารงาน</a:t>
            </a:r>
            <a:r>
              <a:rPr lang="th-TH" sz="2400" b="1" dirty="0" smtClean="0"/>
              <a:t>โดย  คน</a:t>
            </a:r>
            <a:r>
              <a:rPr lang="th-TH" sz="2400" b="1" dirty="0" smtClean="0"/>
              <a:t>ไทยทั้งหมด ด้วยประสบการณ์กว่า30 ปี ทำให้บริษัททีมฯ </a:t>
            </a:r>
            <a:r>
              <a:rPr lang="th-TH" sz="2400" b="1" dirty="0" smtClean="0"/>
              <a:t> มี</a:t>
            </a:r>
            <a:r>
              <a:rPr lang="th-TH" sz="2400" b="1" dirty="0" smtClean="0"/>
              <a:t>ผลงานในโครงการต่างๆ กว่า 1,300 โครงการ </a:t>
            </a:r>
            <a:r>
              <a:rPr lang="th-TH" sz="2400" dirty="0" smtClean="0"/>
              <a:t/>
            </a:r>
            <a:br>
              <a:rPr lang="th-TH" sz="2400" dirty="0" smtClean="0"/>
            </a:br>
            <a:endParaRPr lang="th-TH" sz="2400" dirty="0" smtClean="0"/>
          </a:p>
          <a:p>
            <a:pPr>
              <a:lnSpc>
                <a:spcPct val="90000"/>
              </a:lnSpc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endParaRPr lang="th-TH" sz="2400" dirty="0" smtClean="0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714375" y="1143000"/>
            <a:ext cx="7786688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>
              <a:lnSpc>
                <a:spcPct val="170000"/>
              </a:lnSpc>
              <a:spcBef>
                <a:spcPts val="600"/>
              </a:spcBef>
            </a:pPr>
            <a:r>
              <a:rPr lang="th-TH" b="1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บริษัท ทีม คอนซัลติ้ง เอนจิเนียริ่ง แอนด์ แมเนจเมนท์ จำกัด</a:t>
            </a:r>
          </a:p>
        </p:txBody>
      </p:sp>
      <p:pic>
        <p:nvPicPr>
          <p:cNvPr id="1844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4857750"/>
            <a:ext cx="2286000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2" descr="http://www.team.co.th/images/sitemap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928802"/>
            <a:ext cx="24003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2"/>
          <p:cNvSpPr>
            <a:spLocks noGrp="1"/>
          </p:cNvSpPr>
          <p:nvPr>
            <p:ph type="title"/>
          </p:nvPr>
        </p:nvSpPr>
        <p:spPr>
          <a:xfrm>
            <a:off x="714375" y="142875"/>
            <a:ext cx="8215313" cy="785813"/>
          </a:xfrm>
        </p:spPr>
        <p:txBody>
          <a:bodyPr/>
          <a:lstStyle/>
          <a:p>
            <a:r>
              <a:rPr lang="th-TH" dirty="0" smtClean="0"/>
              <a:t>โครงการสำคัญที่เกี่ยวข้อง</a:t>
            </a:r>
            <a:endParaRPr lang="en-US" dirty="0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7D9F767-66EE-4847-A1A2-6092BD970FD5}" type="slidenum">
              <a:rPr lang="en-US"/>
              <a:pPr/>
              <a:t>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28596" y="2071678"/>
            <a:ext cx="8286750" cy="405447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th-TH" dirty="0" smtClean="0"/>
              <a:t>การประเมินผลโครงการทางหลวงพิเศษระหว่างเมืองสายกรุงเทพ</a:t>
            </a:r>
            <a:r>
              <a:rPr lang="en-US" dirty="0" smtClean="0"/>
              <a:t>-</a:t>
            </a:r>
            <a:r>
              <a:rPr lang="th-TH" dirty="0" smtClean="0"/>
              <a:t>ชลบุรี </a:t>
            </a:r>
            <a:r>
              <a:rPr lang="th-TH" dirty="0" smtClean="0"/>
              <a:t>และ        ถนน</a:t>
            </a:r>
            <a:r>
              <a:rPr lang="th-TH" dirty="0" smtClean="0"/>
              <a:t>วงแหวนรอบนอกด้านตะวันออก (พ.ศ.2549)</a:t>
            </a:r>
          </a:p>
          <a:p>
            <a:pPr>
              <a:lnSpc>
                <a:spcPct val="110000"/>
              </a:lnSpc>
            </a:pPr>
            <a:r>
              <a:rPr lang="th-TH" dirty="0" smtClean="0"/>
              <a:t>การติดตาม ประเมินผลดำเนินงานโครงการภายใต้แผนงบประมาณใน</a:t>
            </a:r>
            <a:r>
              <a:rPr lang="th-TH" dirty="0" smtClean="0"/>
              <a:t>เชิงบูรณา</a:t>
            </a:r>
            <a:r>
              <a:rPr lang="th-TH" dirty="0" smtClean="0"/>
              <a:t>การและการสร้างตัวชี้วัดระบบการพัฒนาลุ่มน้ำทะเลสาบสงขลา (พ.ศ.2547)</a:t>
            </a:r>
          </a:p>
          <a:p>
            <a:pPr>
              <a:lnSpc>
                <a:spcPct val="110000"/>
              </a:lnSpc>
            </a:pPr>
            <a:r>
              <a:rPr lang="th-TH" dirty="0" smtClean="0"/>
              <a:t>ประเมินผลการดำเนินโครงการของ </a:t>
            </a:r>
            <a:r>
              <a:rPr lang="en-US" dirty="0" smtClean="0"/>
              <a:t>JICA </a:t>
            </a:r>
            <a:r>
              <a:rPr lang="th-TH" dirty="0" smtClean="0"/>
              <a:t>กรุงเทพมหานคร (พ.ศ.2546)</a:t>
            </a:r>
          </a:p>
          <a:p>
            <a:pPr>
              <a:lnSpc>
                <a:spcPct val="110000"/>
              </a:lnSpc>
            </a:pPr>
            <a:r>
              <a:rPr lang="th-TH" dirty="0" smtClean="0"/>
              <a:t>โครงการติดตามและประเมินผลค่าใช้จ่ายสำรองเพื่อกระตุ้นเศรษฐกิจทั่วประเทศไทย (พ.ศ.2545-2546)</a:t>
            </a:r>
            <a:endParaRPr lang="en-US" dirty="0" smtClean="0"/>
          </a:p>
          <a:p>
            <a:pPr>
              <a:lnSpc>
                <a:spcPct val="110000"/>
              </a:lnSpc>
            </a:pPr>
            <a:r>
              <a:rPr lang="th-TH" dirty="0" smtClean="0"/>
              <a:t>การประเมินผลแผนการก่อสร้างทางสายหลักให้เป็น 4 ช่องจราจร (ระยะที่ 1) </a:t>
            </a:r>
            <a:r>
              <a:rPr lang="th-TH" dirty="0" smtClean="0"/>
              <a:t>        ทั่ว</a:t>
            </a:r>
            <a:r>
              <a:rPr lang="th-TH" dirty="0" smtClean="0"/>
              <a:t>ประเทศไทย (พ.ศ.2550-2551)</a:t>
            </a:r>
          </a:p>
          <a:p>
            <a:pPr>
              <a:lnSpc>
                <a:spcPct val="110000"/>
              </a:lnSpc>
            </a:pPr>
            <a:endParaRPr lang="en-US" b="1" dirty="0" smtClean="0"/>
          </a:p>
          <a:p>
            <a:pPr>
              <a:lnSpc>
                <a:spcPct val="110000"/>
              </a:lnSpc>
            </a:pPr>
            <a:endParaRPr lang="th-TH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071538" y="1428736"/>
            <a:ext cx="71438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กลุ่มการติดตามและประเมินผลโครงการ</a:t>
            </a:r>
            <a:endParaRPr lang="th-TH" sz="2400" b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2"/>
          <p:cNvSpPr>
            <a:spLocks noGrp="1"/>
          </p:cNvSpPr>
          <p:nvPr>
            <p:ph type="title"/>
          </p:nvPr>
        </p:nvSpPr>
        <p:spPr>
          <a:xfrm>
            <a:off x="714375" y="142875"/>
            <a:ext cx="8215313" cy="785813"/>
          </a:xfrm>
        </p:spPr>
        <p:txBody>
          <a:bodyPr/>
          <a:lstStyle/>
          <a:p>
            <a:r>
              <a:rPr lang="th-TH" dirty="0" smtClean="0"/>
              <a:t>โครงการสำคัญที่เกี่ยวข้อง</a:t>
            </a:r>
            <a:endParaRPr lang="en-US" dirty="0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BA3E70-0813-4A09-90FD-3DA3E5BA5DA2}" type="slidenum">
              <a:rPr lang="en-US"/>
              <a:pPr/>
              <a:t>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71472" y="2071678"/>
            <a:ext cx="8286750" cy="405447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th-TH" dirty="0" smtClean="0"/>
              <a:t>งานติดตามและประเมินผลการจัดการขยะมูลฝอยและน้ำเสียชุมชนขององค์กรปกครองส่วนท้องถิ่นทั่วประเทศไทย (พ.ศ.2546-2547)</a:t>
            </a:r>
          </a:p>
          <a:p>
            <a:pPr>
              <a:lnSpc>
                <a:spcPct val="90000"/>
              </a:lnSpc>
            </a:pPr>
            <a:r>
              <a:rPr lang="th-TH" dirty="0" smtClean="0"/>
              <a:t>งานติดตามและประเมินผลโครงการเพิ่มประสิทธิภาพการผลิตในเขตชลประทานและแหล่งน้ำธรรมชาติ</a:t>
            </a:r>
            <a:r>
              <a:rPr lang="en-US" dirty="0" smtClean="0"/>
              <a:t>(</a:t>
            </a:r>
            <a:r>
              <a:rPr lang="th-TH" dirty="0" smtClean="0"/>
              <a:t>กลุ่มที่</a:t>
            </a:r>
            <a:r>
              <a:rPr lang="en-US" dirty="0" smtClean="0"/>
              <a:t>3: </a:t>
            </a:r>
            <a:r>
              <a:rPr lang="th-TH" dirty="0" smtClean="0"/>
              <a:t>โครงการชลประทานลุ่มน้ำ</a:t>
            </a:r>
            <a:r>
              <a:rPr lang="th-TH" dirty="0" err="1" smtClean="0"/>
              <a:t>ปิง</a:t>
            </a:r>
            <a:r>
              <a:rPr lang="th-TH" dirty="0" smtClean="0"/>
              <a:t>ตอนล่างและโครงการส่งน้ำและบำรุงรักษากระเสียวทั่วประเทศไทย) (พ.ศ.2544-2547)</a:t>
            </a:r>
          </a:p>
          <a:p>
            <a:r>
              <a:rPr lang="th-TH" dirty="0" smtClean="0"/>
              <a:t>โครงการศึกษารูปแบบการติดตามและประเมินผลนโยบายหนึ่งตำบลหนึ่งผลิตภัณฑ์ ทั่วประเทศไทย (พ.ศ.2545-2546)</a:t>
            </a:r>
          </a:p>
          <a:p>
            <a:r>
              <a:rPr lang="th-TH" dirty="0" smtClean="0"/>
              <a:t>โครงการศึกษาวิจัยและประเมินผลนโยบายสาธารณะ (พ.ศ.2542-2543)</a:t>
            </a:r>
            <a:endParaRPr lang="en-US" dirty="0" smtClean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endParaRPr lang="th-TH" sz="24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1071538" y="1428736"/>
            <a:ext cx="678661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กลุ่มการติดตามและประเมินผลโครงการ</a:t>
            </a:r>
            <a:endParaRPr lang="th-TH" sz="2400" b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/>
          <p:cNvSpPr>
            <a:spLocks noGrp="1"/>
          </p:cNvSpPr>
          <p:nvPr>
            <p:ph type="title"/>
          </p:nvPr>
        </p:nvSpPr>
        <p:spPr>
          <a:xfrm>
            <a:off x="714375" y="142875"/>
            <a:ext cx="8215313" cy="785813"/>
          </a:xfrm>
        </p:spPr>
        <p:txBody>
          <a:bodyPr/>
          <a:lstStyle/>
          <a:p>
            <a:r>
              <a:rPr lang="th-TH" dirty="0" smtClean="0"/>
              <a:t>โครงการสำคัญที่เกี่ยวข้อง</a:t>
            </a:r>
            <a:endParaRPr lang="en-US" dirty="0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0F92039-B30F-4623-8590-573A09A9623A}" type="slidenum">
              <a:rPr lang="en-US"/>
              <a:pPr/>
              <a:t>5</a:t>
            </a:fld>
            <a:endParaRPr lang="en-US"/>
          </a:p>
        </p:txBody>
      </p:sp>
      <p:sp>
        <p:nvSpPr>
          <p:cNvPr id="21509" name="Content Placeholder 5"/>
          <p:cNvSpPr>
            <a:spLocks noGrp="1"/>
          </p:cNvSpPr>
          <p:nvPr>
            <p:ph idx="1"/>
          </p:nvPr>
        </p:nvSpPr>
        <p:spPr>
          <a:xfrm>
            <a:off x="642910" y="2500306"/>
            <a:ext cx="8286750" cy="4054475"/>
          </a:xfrm>
        </p:spPr>
        <p:txBody>
          <a:bodyPr>
            <a:normAutofit/>
          </a:bodyPr>
          <a:lstStyle/>
          <a:p>
            <a:r>
              <a:rPr lang="th-TH" dirty="0" smtClean="0"/>
              <a:t>งานจ้างที่ปรึกษา ศึกษาวิเคราะห์วางแผนและบริหารโครงการก่อสร้างโรงงานผลิตยาสูบแห่งใหม่ (พ.ศ.2551-2552)</a:t>
            </a:r>
          </a:p>
          <a:p>
            <a:r>
              <a:rPr lang="th-TH" dirty="0" smtClean="0"/>
              <a:t>งานบริหารโครงการและควบคุมงานก่อสร้างศูนย์ราชการกรุงเทพมหานคร </a:t>
            </a:r>
            <a:br>
              <a:rPr lang="th-TH" dirty="0" smtClean="0"/>
            </a:br>
            <a:r>
              <a:rPr lang="th-TH" dirty="0" smtClean="0"/>
              <a:t>ถนนแจ้งวัฒนะ (พ.ศ.2547-2551)</a:t>
            </a:r>
          </a:p>
          <a:p>
            <a:r>
              <a:rPr lang="th-TH" dirty="0" smtClean="0"/>
              <a:t>โครงการบริหารแผนปรับโครงสร้างอุตสาหกรรมทั่วประเทศไทย </a:t>
            </a:r>
            <a:br>
              <a:rPr lang="th-TH" dirty="0" smtClean="0"/>
            </a:br>
            <a:r>
              <a:rPr lang="th-TH" dirty="0" smtClean="0"/>
              <a:t>(พ.ศ.2542-2543)</a:t>
            </a:r>
            <a:endParaRPr lang="en-US" dirty="0" smtClean="0"/>
          </a:p>
          <a:p>
            <a:endParaRPr lang="th-TH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th-TH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000100" y="1428736"/>
            <a:ext cx="7000924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กลุ่มการบริหารโครงการ</a:t>
            </a:r>
            <a:endParaRPr lang="th-TH" sz="2400" b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5BC7B0A-4CF3-4C1A-B909-F70814DCDE2A}" type="slidenum">
              <a:rPr lang="en-US"/>
              <a:pPr/>
              <a:t>6</a:t>
            </a:fld>
            <a:endParaRPr lang="en-US"/>
          </a:p>
        </p:txBody>
      </p:sp>
      <p:sp>
        <p:nvSpPr>
          <p:cNvPr id="102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03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38576" y="357166"/>
            <a:ext cx="3324226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baseline="0" dirty="0" smtClean="0">
                <a:solidFill>
                  <a:schemeClr val="lt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ผู้จัดการโครงการ/ผู้เชี่ยวชาญด้านการประเมินผลของโครงการ</a:t>
            </a:r>
            <a:endParaRPr lang="th-TH" sz="18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29053" y="997197"/>
            <a:ext cx="3333750" cy="4458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0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ดร.ประดิษฐ์ นพมงคล</a:t>
            </a:r>
            <a:endParaRPr lang="th-TH" sz="2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648101" y="1662092"/>
            <a:ext cx="3295651" cy="6857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b="1" baseline="0" dirty="0" smtClean="0">
                <a:solidFill>
                  <a:schemeClr val="lt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รองผู้จัดการโครงการ/ผู้เชี่ยวชาญด้านวิศวกรรมและการประเมินผล</a:t>
            </a:r>
            <a:endParaRPr lang="th-TH" sz="18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57627" y="2378322"/>
            <a:ext cx="3286125" cy="4458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r>
              <a:rPr lang="th-TH" sz="20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ดร.อำพล </a:t>
            </a:r>
            <a:r>
              <a:rPr lang="th-TH" sz="2000" b="1" baseline="0" dirty="0" err="1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ตังค</a:t>
            </a:r>
            <a:r>
              <a:rPr lang="th-TH" sz="20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นาว</a:t>
            </a:r>
            <a:r>
              <a:rPr lang="th-TH" sz="2000" b="1" baseline="0" dirty="0" err="1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นิชย์</a:t>
            </a:r>
            <a:endParaRPr lang="th-TH" sz="2000" b="1" baseline="0" dirty="0" smtClean="0">
              <a:solidFill>
                <a:schemeClr val="dk1"/>
              </a:solidFill>
              <a:latin typeface="Browallia New" pitchFamily="34" charset="-34"/>
              <a:ea typeface="+mn-ea"/>
              <a:cs typeface="Browallia New" pitchFamily="34" charset="-34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rot="5400000">
            <a:off x="5186390" y="1552554"/>
            <a:ext cx="219076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410352" y="2957490"/>
            <a:ext cx="2162176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b="1" baseline="0" dirty="0" smtClean="0">
                <a:solidFill>
                  <a:schemeClr val="lt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กลุ่มที่ปรึกษาโครงการอาวุโส</a:t>
            </a:r>
            <a:br>
              <a:rPr lang="th-TH" sz="1600" b="1" baseline="0" dirty="0" smtClean="0">
                <a:solidFill>
                  <a:schemeClr val="lt1"/>
                </a:solidFill>
                <a:latin typeface="Browallia New" pitchFamily="34" charset="-34"/>
                <a:ea typeface="+mn-ea"/>
                <a:cs typeface="Browallia New" pitchFamily="34" charset="-34"/>
              </a:rPr>
            </a:br>
            <a:r>
              <a:rPr lang="en-US" sz="1600" b="1" baseline="0" dirty="0" smtClean="0">
                <a:solidFill>
                  <a:schemeClr val="lt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(Senior Technical Advisors)</a:t>
            </a:r>
            <a:endParaRPr lang="th-TH" sz="16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2390801" y="3938566"/>
            <a:ext cx="5819776" cy="2362200"/>
          </a:xfrm>
          <a:prstGeom prst="rect">
            <a:avLst/>
          </a:prstGeom>
          <a:solidFill>
            <a:schemeClr val="lt1"/>
          </a:solidFill>
          <a:ln w="952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ผชช.ด้านการบริหารและประเมินผลการเงินและการลงทุน	นาง</a:t>
            </a:r>
            <a:r>
              <a:rPr lang="th-TH" sz="1600" b="1" baseline="0" dirty="0" err="1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พรรณล</a:t>
            </a:r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ภา ฐิติรัตน์สกุล</a:t>
            </a:r>
          </a:p>
          <a:p>
            <a:pPr rtl="0"/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ผชช.ด้านเศรษฐศาสตร์			ดร.สำราญ ชูดวงเงิน</a:t>
            </a:r>
            <a:endParaRPr lang="en-US" sz="1600" b="1" baseline="0" dirty="0" smtClean="0">
              <a:solidFill>
                <a:schemeClr val="dk1"/>
              </a:solidFill>
              <a:latin typeface="Browallia New" pitchFamily="34" charset="-34"/>
              <a:ea typeface="+mn-ea"/>
              <a:cs typeface="Browallia New" pitchFamily="34" charset="-34"/>
            </a:endParaRPr>
          </a:p>
          <a:p>
            <a:pPr rtl="0"/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ผชช.ด้านการวิจัยและประเมินผล		นาง</a:t>
            </a:r>
            <a:r>
              <a:rPr lang="th-TH" sz="1600" b="1" baseline="0" dirty="0" err="1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เปรมวณี</a:t>
            </a:r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 ปรีดาพันธุ์</a:t>
            </a:r>
          </a:p>
          <a:p>
            <a:pPr rtl="0"/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ผชช.ด้านการขนส่ง			นายไกรวุฒิ </a:t>
            </a:r>
            <a:r>
              <a:rPr lang="th-TH" sz="1600" b="1" baseline="0" dirty="0" err="1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สิม</a:t>
            </a:r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ธาราแก้ว</a:t>
            </a:r>
          </a:p>
          <a:p>
            <a:pPr rtl="0"/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ผชช.ด้านสังคมและสิ่งแวดล้อม		นายอาณัติ พรหมประสิทธิ์</a:t>
            </a:r>
          </a:p>
          <a:p>
            <a:pPr rtl="0"/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ผชช.ด้านสาธารณสุขและคุณภาพชีวิต		นายสุคนธ์ หาดสร้อย </a:t>
            </a:r>
          </a:p>
          <a:p>
            <a:pPr rtl="0"/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ผชช.ด้านสาธารณสุขและคุณภาพชีวิต		ดร.ประ</a:t>
            </a:r>
            <a:r>
              <a:rPr lang="th-TH" sz="1600" b="1" baseline="0" dirty="0" err="1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ยุทธ</a:t>
            </a:r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 </a:t>
            </a:r>
            <a:r>
              <a:rPr lang="th-TH" sz="1600" b="1" baseline="0" dirty="0" err="1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เยาว</a:t>
            </a:r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ขันธ์</a:t>
            </a:r>
          </a:p>
          <a:p>
            <a:pPr rtl="0"/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ผชช.ด้านการวิจัยสังคมและผลกระทบ		นางสาว</a:t>
            </a:r>
            <a:r>
              <a:rPr lang="th-TH" sz="1600" b="1" baseline="0" dirty="0" err="1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เยาว</a:t>
            </a:r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ภา ชูวงษ์</a:t>
            </a:r>
          </a:p>
          <a:p>
            <a:pPr rtl="0"/>
            <a:r>
              <a:rPr lang="th-TH" sz="1600" b="1" baseline="0" dirty="0" smtClean="0">
                <a:solidFill>
                  <a:schemeClr val="dk1"/>
                </a:solidFill>
                <a:latin typeface="Browallia New" pitchFamily="34" charset="-34"/>
                <a:ea typeface="+mn-ea"/>
                <a:cs typeface="Browallia New" pitchFamily="34" charset="-34"/>
              </a:rPr>
              <a:t>ผชช.ด้านแหล่งน้ำ และเกษตรกรรม		นายประสิทธิ์ อรรคไกรสีห์</a:t>
            </a:r>
          </a:p>
          <a:p>
            <a:endParaRPr lang="th-TH" sz="14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409852" y="3624241"/>
            <a:ext cx="5781675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sz="1600" b="1">
                <a:latin typeface="Browallia New" pitchFamily="34" charset="-34"/>
                <a:cs typeface="Browallia New" pitchFamily="34" charset="-34"/>
              </a:rPr>
              <a:t>ทีมงานที่ปรึกษา</a:t>
            </a:r>
          </a:p>
        </p:txBody>
      </p:sp>
      <p:cxnSp>
        <p:nvCxnSpPr>
          <p:cNvPr id="18" name="Straight Connector 17"/>
          <p:cNvCxnSpPr/>
          <p:nvPr/>
        </p:nvCxnSpPr>
        <p:spPr>
          <a:xfrm rot="5400000" flipH="1" flipV="1">
            <a:off x="4900640" y="3224191"/>
            <a:ext cx="8001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438427" y="6500791"/>
            <a:ext cx="5695950" cy="3333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sz="1800" b="1">
                <a:latin typeface="Browallia New" pitchFamily="34" charset="-34"/>
                <a:cs typeface="Browallia New" pitchFamily="34" charset="-34"/>
              </a:rPr>
              <a:t>นักวิชาการสนับสนุน</a:t>
            </a:r>
          </a:p>
        </p:txBody>
      </p:sp>
      <p:sp>
        <p:nvSpPr>
          <p:cNvPr id="20" name="Up Arrow 19"/>
          <p:cNvSpPr/>
          <p:nvPr/>
        </p:nvSpPr>
        <p:spPr>
          <a:xfrm>
            <a:off x="3448077" y="6253141"/>
            <a:ext cx="695325" cy="228600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 sz="1100"/>
          </a:p>
        </p:txBody>
      </p:sp>
      <p:sp>
        <p:nvSpPr>
          <p:cNvPr id="21" name="Up Arrow 20"/>
          <p:cNvSpPr/>
          <p:nvPr/>
        </p:nvSpPr>
        <p:spPr>
          <a:xfrm>
            <a:off x="6029352" y="6272191"/>
            <a:ext cx="695325" cy="228600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 sz="1100"/>
          </a:p>
        </p:txBody>
      </p:sp>
      <p:cxnSp>
        <p:nvCxnSpPr>
          <p:cNvPr id="22" name="Straight Connector 21"/>
          <p:cNvCxnSpPr/>
          <p:nvPr/>
        </p:nvCxnSpPr>
        <p:spPr>
          <a:xfrm rot="10800000">
            <a:off x="5276877" y="3224191"/>
            <a:ext cx="1123952" cy="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357158" y="1428736"/>
            <a:ext cx="2714644" cy="571504"/>
          </a:xfrm>
          <a:prstGeom prst="round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บุคลากรโครงการ</a:t>
            </a:r>
            <a:endParaRPr lang="th-TH" b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BB14B95-ADBF-4FF7-AA64-65FB5DE06B78}" type="slidenum">
              <a:rPr lang="en-US"/>
              <a:pPr/>
              <a:t>7</a:t>
            </a:fld>
            <a:endParaRPr lang="en-US"/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908" y="848543"/>
            <a:ext cx="9429816" cy="455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Rectangle 18"/>
          <p:cNvSpPr/>
          <p:nvPr/>
        </p:nvSpPr>
        <p:spPr>
          <a:xfrm>
            <a:off x="571472" y="2285992"/>
            <a:ext cx="8072494" cy="3643338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buFont typeface="Wingdings" pitchFamily="2" charset="2"/>
              <a:buChar char="Ø"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 ดร.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อำพล ตังคนาว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นิชย์</a:t>
            </a:r>
          </a:p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โทรศัพท์</a:t>
            </a: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: </a:t>
            </a: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089-811-5851, 	e-mail: ampolphd@gmail.com</a:t>
            </a:r>
            <a:endParaRPr lang="th-TH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Font typeface="Wingdings" pitchFamily="2" charset="2"/>
              <a:buChar char="Ø"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นายวรงค์  ตังประพฤทธิ์กุล</a:t>
            </a:r>
          </a:p>
          <a:p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โทรศัพท์</a:t>
            </a: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: 084-676-6161, 	e-mail: tangpraprutgul@hotmail.com</a:t>
            </a:r>
            <a:endParaRPr lang="th-TH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Font typeface="Wingdings" pitchFamily="2" charset="2"/>
              <a:buChar char="Ø"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นายกิตติเดช  สุวรรณแข</a:t>
            </a:r>
          </a:p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 โทรศัพท์</a:t>
            </a: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: </a:t>
            </a: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081-844-7695, 	e-mail</a:t>
            </a: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: </a:t>
            </a: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uutt16@hotmail.com</a:t>
            </a:r>
            <a:endParaRPr lang="th-TH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Font typeface="Wingdings" pitchFamily="2" charset="2"/>
              <a:buChar char="Ø"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นายพงศ์ไท  ตันติสุนทร</a:t>
            </a:r>
          </a:p>
          <a:p>
            <a:pPr lvl="1"/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 โทรศัพท์</a:t>
            </a: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: </a:t>
            </a: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081-581-1617, 	e-mail</a:t>
            </a: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: </a:t>
            </a:r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sirtony13@hotmail.com</a:t>
            </a:r>
            <a:endParaRPr lang="th-TH" b="1" dirty="0" smtClean="0">
              <a:latin typeface="Browallia New" pitchFamily="34" charset="-34"/>
              <a:cs typeface="Browallia New" pitchFamily="34" charset="-34"/>
            </a:endParaRPr>
          </a:p>
          <a:p>
            <a:endParaRPr lang="th-TH" b="1" dirty="0" smtClean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71472" y="1500174"/>
            <a:ext cx="2357454" cy="571504"/>
          </a:xfrm>
          <a:prstGeom prst="round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ติดต่อบริษัทฯ</a:t>
            </a:r>
            <a:endParaRPr lang="th-TH" b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 bwMode="auto">
        <a:noFill/>
        <a:ln w="9525">
          <a:solidFill>
            <a:srgbClr val="000000"/>
          </a:solidFill>
          <a:round/>
          <a:headEnd/>
          <a:tailEnd type="triangle" w="med" len="med"/>
        </a:ln>
      </a:spPr>
      <a:bodyPr/>
      <a:lstStyle/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1024</TotalTime>
  <Words>439</Words>
  <Application>Microsoft Office PowerPoint</Application>
  <PresentationFormat>On-screen Show (4:3)</PresentationFormat>
  <Paragraphs>65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1_Office Theme</vt:lpstr>
      <vt:lpstr>Slide 1</vt:lpstr>
      <vt:lpstr>แนะนำบริษัทที่ปรึกษา</vt:lpstr>
      <vt:lpstr>โครงการสำคัญที่เกี่ยวข้อง</vt:lpstr>
      <vt:lpstr>โครงการสำคัญที่เกี่ยวข้อง</vt:lpstr>
      <vt:lpstr>โครงการสำคัญที่เกี่ยวข้อง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pongtai</dc:creator>
  <cp:lastModifiedBy>rapeepun</cp:lastModifiedBy>
  <cp:revision>87</cp:revision>
  <dcterms:created xsi:type="dcterms:W3CDTF">2010-09-30T07:54:50Z</dcterms:created>
  <dcterms:modified xsi:type="dcterms:W3CDTF">2011-02-17T10:49:01Z</dcterms:modified>
</cp:coreProperties>
</file>