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8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EA8DF-592A-4C63-8356-15DC6804EF34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99CD-8BF5-41F0-9446-D8A4F44930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45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BEEF-C9AB-47F3-870B-BECCEBBB2CC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9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7BEEF-C9AB-47F3-870B-BECCEBBB2CC4}" type="slidenum">
              <a:rPr lang="th-TH" smtClean="0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-9627"/>
            <a:ext cx="9144000" cy="604431"/>
          </a:xfrm>
          <a:prstGeom prst="rect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000" y="620689"/>
            <a:ext cx="9144000" cy="72008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8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3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38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19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034AA4-8B8F-4EFB-B7CE-915595650890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B1DE8A-50DB-440D-826C-22AA6A633334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8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-9627"/>
            <a:ext cx="9144000" cy="604431"/>
          </a:xfrm>
          <a:prstGeom prst="rect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000" y="620689"/>
            <a:ext cx="9144000" cy="72008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3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6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7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8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EF0A7-87CD-4CEE-AD32-1DF07FFD190E}" type="datetimeFigureOut">
              <a:rPr lang="th-TH">
                <a:solidFill>
                  <a:prstClr val="black"/>
                </a:solidFill>
              </a:rPr>
              <a:pPr/>
              <a:t>06/02/57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h-TH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136" y="6376243"/>
            <a:ext cx="2133600" cy="365125"/>
          </a:xfrm>
          <a:prstGeom prst="rect">
            <a:avLst/>
          </a:prstGeom>
        </p:spPr>
        <p:txBody>
          <a:bodyPr/>
          <a:lstStyle/>
          <a:p>
            <a:fld id="{D684F9A1-C2D2-4C51-BB36-65E0ABE73978}" type="slidenum">
              <a:rPr lang="th-TH">
                <a:solidFill>
                  <a:prstClr val="black"/>
                </a:solidFill>
              </a:rPr>
              <a:pPr/>
              <a:t>‹#›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8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oogle.co.th/url?sa=i&amp;rct=j&amp;q=&amp;esrc=s&amp;frm=1&amp;source=images&amp;cd=&amp;docid=qzFzQL2i-lqeiM&amp;tbnid=H1e1SMtGw76j5M:&amp;ved=0CAUQjRw&amp;url=http://www.cryptbot.com/ourreference.asp&amp;ei=KkpBUdmyN8aiigeDmIGADQ&amp;bvm=bv.43287494,d.bmk&amp;psig=AFQjCNGQHo6Y9QbURpprZhGPsl0oxeW_ag&amp;ust=1363319717606118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9627"/>
            <a:ext cx="9144000" cy="604431"/>
          </a:xfrm>
          <a:prstGeom prst="rect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" y="620689"/>
            <a:ext cx="9144000" cy="72008"/>
          </a:xfrm>
          <a:prstGeom prst="rect">
            <a:avLst/>
          </a:prstGeom>
          <a:solidFill>
            <a:schemeClr val="bg1">
              <a:lumMod val="7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7" y="6525344"/>
            <a:ext cx="29542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prstClr val="black"/>
                </a:solidFill>
              </a:rPr>
              <a:t>Strictly confidential</a:t>
            </a:r>
            <a:endParaRPr lang="th-TH" sz="1100" b="1" i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s://encrypted-tbn1.gstatic.com/images?q=tbn:ANd9GcRFp2rsqID-m5vdTOPhJ2v_twffGmNH6TOKwi3XSUSho23tqifnEA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934"/>
            <a:ext cx="648072" cy="57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92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26868"/>
            <a:ext cx="83931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black"/>
                </a:solidFill>
              </a:rPr>
              <a:t>แผนการกู้เงินในประเทศของรัฐวิสาหกิจ ปี 2557 </a:t>
            </a:r>
            <a:r>
              <a:rPr lang="th-TH" b="1" dirty="0" err="1">
                <a:solidFill>
                  <a:prstClr val="black"/>
                </a:solidFill>
              </a:rPr>
              <a:t>ไตรมาส</a:t>
            </a:r>
            <a:r>
              <a:rPr lang="th-TH" b="1" dirty="0">
                <a:solidFill>
                  <a:prstClr val="black"/>
                </a:solidFill>
              </a:rPr>
              <a:t> 2 (ม.ค. 57)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91145"/>
              </p:ext>
            </p:extLst>
          </p:nvPr>
        </p:nvGraphicFramePr>
        <p:xfrm>
          <a:off x="179512" y="836712"/>
          <a:ext cx="8712966" cy="56166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936104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จ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อ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พ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พฤ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ศ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ส - อา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23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572000" y="4297187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BMTA Bond 1,300 MB 7Y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0" y="3937147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GGLB 20,000 MB 3Y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2996952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BMTA Bond 1,000 MB 8Y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805264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SRT Bond 670 MB 7Y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32"/>
          <p:cNvSpPr/>
          <p:nvPr/>
        </p:nvSpPr>
        <p:spPr>
          <a:xfrm>
            <a:off x="4572000" y="3356992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BAAC T/L 2,200 MB 3Y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621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85786" y="26868"/>
            <a:ext cx="832170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black"/>
                </a:solidFill>
              </a:rPr>
              <a:t>แผนการกู้เงินในประเทศของรัฐวิสาหกิจ ปี 2557 </a:t>
            </a:r>
            <a:r>
              <a:rPr lang="th-TH" b="1" dirty="0" err="1">
                <a:solidFill>
                  <a:prstClr val="black"/>
                </a:solidFill>
              </a:rPr>
              <a:t>ไตรมาส</a:t>
            </a:r>
            <a:r>
              <a:rPr lang="th-TH" b="1" dirty="0">
                <a:solidFill>
                  <a:prstClr val="black"/>
                </a:solidFill>
              </a:rPr>
              <a:t> 2 (ก.พ. 57)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68761"/>
              </p:ext>
            </p:extLst>
          </p:nvPr>
        </p:nvGraphicFramePr>
        <p:xfrm>
          <a:off x="179514" y="1052732"/>
          <a:ext cx="8712966" cy="53285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065719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จ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อ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พ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พฤ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ศ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ส - อา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065719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065719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065719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065719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4580899" y="2420888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GHB Bond 2,000 MB 4 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0867" y="3501008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GHB Bond 1,000 MB 4 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80899" y="2780928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BMTA Bond 1,000 MB 5Y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72000" y="4581128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BMTA T/L </a:t>
            </a:r>
            <a:r>
              <a:rPr lang="en-US" sz="1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1,000 </a:t>
            </a:r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MB 2Y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0" y="5589240"/>
            <a:ext cx="1656184" cy="36004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BAAC T/L 13,244 MB 3Y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6021288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EXAT T/L 1,700 MB 2Y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463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785786" y="26868"/>
            <a:ext cx="832170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black"/>
                </a:solidFill>
              </a:rPr>
              <a:t>แผนการกู้เงินในประเทศของรัฐวิสาหกิจ ปี 2557 </a:t>
            </a:r>
            <a:r>
              <a:rPr lang="th-TH" b="1" dirty="0" err="1">
                <a:solidFill>
                  <a:prstClr val="black"/>
                </a:solidFill>
              </a:rPr>
              <a:t>ไตรมาส</a:t>
            </a:r>
            <a:r>
              <a:rPr lang="th-TH" b="1" dirty="0">
                <a:solidFill>
                  <a:prstClr val="black"/>
                </a:solidFill>
              </a:rPr>
              <a:t> 2 (มี.ค. 57)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85417"/>
              </p:ext>
            </p:extLst>
          </p:nvPr>
        </p:nvGraphicFramePr>
        <p:xfrm>
          <a:off x="179514" y="836712"/>
          <a:ext cx="8712966" cy="56166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936104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จ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อ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พ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พฤ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ศ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ส - อา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4572000" y="2060849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GHB Bond 1,000 MB 4 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2000" y="2996952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GGLB 18,000 MB 3Y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32"/>
          <p:cNvSpPr/>
          <p:nvPr/>
        </p:nvSpPr>
        <p:spPr>
          <a:xfrm>
            <a:off x="4572000" y="2420888"/>
            <a:ext cx="165618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BAAC T/L 7,042.20 MB 3Y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35"/>
          <p:cNvSpPr/>
          <p:nvPr/>
        </p:nvSpPr>
        <p:spPr>
          <a:xfrm>
            <a:off x="4572000" y="3356992"/>
            <a:ext cx="1656184" cy="36004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EXAT Bond 2,000 MB 7 Y </a:t>
            </a:r>
            <a:endParaRPr lang="th-TH" sz="20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99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216</Words>
  <Application>Microsoft Office PowerPoint</Application>
  <PresentationFormat>On-screen Show (4:3)</PresentationFormat>
  <Paragraphs>102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สุรชัย วรรณภาพร (Surachai Wannapaporn)</dc:creator>
  <cp:lastModifiedBy>จุฑาทิพย์ หมื่นแก้ว (Jutartip Muenkaew)</cp:lastModifiedBy>
  <cp:revision>2</cp:revision>
  <dcterms:created xsi:type="dcterms:W3CDTF">2014-01-09T01:47:44Z</dcterms:created>
  <dcterms:modified xsi:type="dcterms:W3CDTF">2014-02-06T08:53:41Z</dcterms:modified>
</cp:coreProperties>
</file>